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Montserrat" charset="1" panose="00000500000000000000"/>
      <p:regular r:id="rId12"/>
    </p:embeddedFont>
    <p:embeddedFont>
      <p:font typeface="Montserrat Bold" charset="1" panose="00000600000000000000"/>
      <p:regular r:id="rId13"/>
    </p:embeddedFont>
    <p:embeddedFont>
      <p:font typeface="Montserrat Italics" charset="1" panose="00000500000000000000"/>
      <p:regular r:id="rId14"/>
    </p:embeddedFont>
    <p:embeddedFont>
      <p:font typeface="Montserrat Bold Italics" charset="1" panose="0000060000000000000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slides/slide1.xml" Type="http://schemas.openxmlformats.org/officeDocument/2006/relationships/slide"/><Relationship Id="rId17" Target="slides/slide2.xml" Type="http://schemas.openxmlformats.org/officeDocument/2006/relationships/slide"/><Relationship Id="rId18" Target="slides/slide3.xml" Type="http://schemas.openxmlformats.org/officeDocument/2006/relationships/slide"/><Relationship Id="rId19" Target="slides/slide4.xml" Type="http://schemas.openxmlformats.org/officeDocument/2006/relationships/slide"/><Relationship Id="rId2" Target="presProps.xml" Type="http://schemas.openxmlformats.org/officeDocument/2006/relationships/presProps"/><Relationship Id="rId20" Target="slides/slide5.xml" Type="http://schemas.openxmlformats.org/officeDocument/2006/relationships/slide"/><Relationship Id="rId21" Target="slides/slide6.xml" Type="http://schemas.openxmlformats.org/officeDocument/2006/relationships/slide"/><Relationship Id="rId22" Target="slides/slide7.xml" Type="http://schemas.openxmlformats.org/officeDocument/2006/relationships/slide"/><Relationship Id="rId23" Target="slides/slide8.xml" Type="http://schemas.openxmlformats.org/officeDocument/2006/relationships/slide"/><Relationship Id="rId24" Target="slides/slide9.xml" Type="http://schemas.openxmlformats.org/officeDocument/2006/relationships/slide"/><Relationship Id="rId25" Target="slides/slide10.xml" Type="http://schemas.openxmlformats.org/officeDocument/2006/relationships/slide"/><Relationship Id="rId26" Target="slides/slide11.xml" Type="http://schemas.openxmlformats.org/officeDocument/2006/relationships/slide"/><Relationship Id="rId27" Target="slides/slide12.xml" Type="http://schemas.openxmlformats.org/officeDocument/2006/relationships/slide"/><Relationship Id="rId28" Target="slides/slide13.xml" Type="http://schemas.openxmlformats.org/officeDocument/2006/relationships/slide"/><Relationship Id="rId29" Target="slides/slide14.xml" Type="http://schemas.openxmlformats.org/officeDocument/2006/relationships/slide"/><Relationship Id="rId3" Target="viewProps.xml" Type="http://schemas.openxmlformats.org/officeDocument/2006/relationships/viewProps"/><Relationship Id="rId30" Target="slides/slide15.xml" Type="http://schemas.openxmlformats.org/officeDocument/2006/relationships/slide"/><Relationship Id="rId31" Target="slides/slide16.xml" Type="http://schemas.openxmlformats.org/officeDocument/2006/relationships/slide"/><Relationship Id="rId32" Target="slides/slide17.xml" Type="http://schemas.openxmlformats.org/officeDocument/2006/relationships/slide"/><Relationship Id="rId33" Target="slides/slide18.xml" Type="http://schemas.openxmlformats.org/officeDocument/2006/relationships/slide"/><Relationship Id="rId34" Target="slides/slide19.xml" Type="http://schemas.openxmlformats.org/officeDocument/2006/relationships/slide"/><Relationship Id="rId35" Target="slides/slide20.xml" Type="http://schemas.openxmlformats.org/officeDocument/2006/relationships/slide"/><Relationship Id="rId36" Target="slides/slide21.xml" Type="http://schemas.openxmlformats.org/officeDocument/2006/relationships/slide"/><Relationship Id="rId37" Target="slides/slide22.xml" Type="http://schemas.openxmlformats.org/officeDocument/2006/relationships/slide"/><Relationship Id="rId38" Target="slides/slide23.xml" Type="http://schemas.openxmlformats.org/officeDocument/2006/relationships/slide"/><Relationship Id="rId39" Target="slides/slide24.xml" Type="http://schemas.openxmlformats.org/officeDocument/2006/relationships/slide"/><Relationship Id="rId4" Target="theme/theme1.xml" Type="http://schemas.openxmlformats.org/officeDocument/2006/relationships/theme"/><Relationship Id="rId40" Target="slides/slide25.xml" Type="http://schemas.openxmlformats.org/officeDocument/2006/relationships/slide"/><Relationship Id="rId41" Target="slides/slide26.xml" Type="http://schemas.openxmlformats.org/officeDocument/2006/relationships/slide"/><Relationship Id="rId42" Target="slides/slide27.xml" Type="http://schemas.openxmlformats.org/officeDocument/2006/relationships/slide"/><Relationship Id="rId43" Target="slides/slide28.xml" Type="http://schemas.openxmlformats.org/officeDocument/2006/relationships/slide"/><Relationship Id="rId44" Target="slides/slide29.xml" Type="http://schemas.openxmlformats.org/officeDocument/2006/relationships/slide"/><Relationship Id="rId45" Target="slides/slide30.xml" Type="http://schemas.openxmlformats.org/officeDocument/2006/relationships/slide"/><Relationship Id="rId46" Target="slides/slide31.xml" Type="http://schemas.openxmlformats.org/officeDocument/2006/relationships/slide"/><Relationship Id="rId47" Target="slides/slide32.xml" Type="http://schemas.openxmlformats.org/officeDocument/2006/relationships/slide"/><Relationship Id="rId48" Target="slides/slide33.xml" Type="http://schemas.openxmlformats.org/officeDocument/2006/relationships/slide"/><Relationship Id="rId49" Target="slides/slide34.xml" Type="http://schemas.openxmlformats.org/officeDocument/2006/relationships/slide"/><Relationship Id="rId5" Target="tableStyles.xml" Type="http://schemas.openxmlformats.org/officeDocument/2006/relationships/tableStyles"/><Relationship Id="rId50" Target="slides/slide35.xml" Type="http://schemas.openxmlformats.org/officeDocument/2006/relationships/slide"/><Relationship Id="rId51" Target="slides/slide36.xml" Type="http://schemas.openxmlformats.org/officeDocument/2006/relationships/slide"/><Relationship Id="rId52" Target="slides/slide37.xml" Type="http://schemas.openxmlformats.org/officeDocument/2006/relationships/slide"/><Relationship Id="rId53" Target="slides/slide38.xml" Type="http://schemas.openxmlformats.org/officeDocument/2006/relationships/slide"/><Relationship Id="rId54" Target="slides/slide39.xml" Type="http://schemas.openxmlformats.org/officeDocument/2006/relationships/slide"/><Relationship Id="rId55" Target="slides/slide40.xml" Type="http://schemas.openxmlformats.org/officeDocument/2006/relationships/slide"/><Relationship Id="rId56" Target="slides/slide41.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8.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svg" Type="http://schemas.openxmlformats.org/officeDocument/2006/relationships/image"/><Relationship Id="rId2" Target="../media/image6.png" Type="http://schemas.openxmlformats.org/officeDocument/2006/relationships/image"/><Relationship Id="rId3" Target="../media/image7.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6.jpe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37.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29000"/>
          </a:blip>
          <a:srcRect l="0" t="4724" r="0" b="10926"/>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2404796" y="4299378"/>
            <a:ext cx="759012" cy="759012"/>
          </a:xfrm>
          <a:prstGeom prst="rect">
            <a:avLst/>
          </a:prstGeom>
        </p:spPr>
      </p:pic>
      <p:sp>
        <p:nvSpPr>
          <p:cNvPr name="AutoShape 4" id="4"/>
          <p:cNvSpPr/>
          <p:nvPr/>
        </p:nvSpPr>
        <p:spPr>
          <a:xfrm rot="-5400000">
            <a:off x="3119888" y="4669359"/>
            <a:ext cx="929232" cy="0"/>
          </a:xfrm>
          <a:prstGeom prst="line">
            <a:avLst/>
          </a:prstGeom>
          <a:ln cap="rnd" w="19050">
            <a:solidFill>
              <a:srgbClr val="000000"/>
            </a:solidFill>
            <a:prstDash val="solid"/>
            <a:headEnd type="none" len="sm" w="sm"/>
            <a:tailEnd type="none" len="sm" w="sm"/>
          </a:ln>
        </p:spPr>
      </p:sp>
      <p:sp>
        <p:nvSpPr>
          <p:cNvPr name="TextBox 5" id="5"/>
          <p:cNvSpPr txBox="true"/>
          <p:nvPr/>
        </p:nvSpPr>
        <p:spPr>
          <a:xfrm rot="0">
            <a:off x="1290760" y="3794125"/>
            <a:ext cx="15968540" cy="2613025"/>
          </a:xfrm>
          <a:prstGeom prst="rect">
            <a:avLst/>
          </a:prstGeom>
        </p:spPr>
        <p:txBody>
          <a:bodyPr anchor="t" rtlCol="false" tIns="0" lIns="0" bIns="0" rIns="0">
            <a:spAutoFit/>
          </a:bodyPr>
          <a:lstStyle/>
          <a:p>
            <a:pPr algn="ctr">
              <a:lnSpc>
                <a:spcPts val="10400"/>
              </a:lnSpc>
            </a:pPr>
          </a:p>
          <a:p>
            <a:pPr algn="ctr">
              <a:lnSpc>
                <a:spcPts val="10400"/>
              </a:lnSpc>
            </a:pPr>
            <a:r>
              <a:rPr lang="en-US" sz="8000">
                <a:solidFill>
                  <a:srgbClr val="362D25"/>
                </a:solidFill>
                <a:latin typeface="Montserrat Classic"/>
              </a:rPr>
              <a:t>AYURVEDA FOR DAILY LIFE</a:t>
            </a:r>
          </a:p>
        </p:txBody>
      </p:sp>
      <p:sp>
        <p:nvSpPr>
          <p:cNvPr name="TextBox 6" id="6"/>
          <p:cNvSpPr txBox="true"/>
          <p:nvPr/>
        </p:nvSpPr>
        <p:spPr>
          <a:xfrm rot="0">
            <a:off x="4136955" y="4442346"/>
            <a:ext cx="7560649" cy="539751"/>
          </a:xfrm>
          <a:prstGeom prst="rect">
            <a:avLst/>
          </a:prstGeom>
        </p:spPr>
        <p:txBody>
          <a:bodyPr anchor="t" rtlCol="false" tIns="0" lIns="0" bIns="0" rIns="0">
            <a:spAutoFit/>
          </a:bodyPr>
          <a:lstStyle/>
          <a:p>
            <a:pPr>
              <a:lnSpc>
                <a:spcPts val="4000"/>
              </a:lnSpc>
            </a:pPr>
            <a:r>
              <a:rPr lang="en-US" sz="4000">
                <a:solidFill>
                  <a:srgbClr val="010101"/>
                </a:solidFill>
                <a:latin typeface="Montserrat Classic"/>
              </a:rPr>
              <a:t>Session 01</a:t>
            </a:r>
          </a:p>
        </p:txBody>
      </p:sp>
      <p:sp>
        <p:nvSpPr>
          <p:cNvPr name="TextBox 7" id="7"/>
          <p:cNvSpPr txBox="true"/>
          <p:nvPr/>
        </p:nvSpPr>
        <p:spPr>
          <a:xfrm rot="0">
            <a:off x="0" y="566995"/>
            <a:ext cx="18288000" cy="409575"/>
          </a:xfrm>
          <a:prstGeom prst="rect">
            <a:avLst/>
          </a:prstGeom>
        </p:spPr>
        <p:txBody>
          <a:bodyPr anchor="t" rtlCol="false" tIns="0" lIns="0" bIns="0" rIns="0">
            <a:spAutoFit/>
          </a:bodyPr>
          <a:lstStyle/>
          <a:p>
            <a:pPr algn="ctr">
              <a:lnSpc>
                <a:spcPts val="3000"/>
              </a:lnSpc>
            </a:pPr>
            <a:r>
              <a:rPr lang="en-US" sz="3000" spc="300">
                <a:solidFill>
                  <a:srgbClr val="362D25"/>
                </a:solidFill>
                <a:latin typeface="Montserrat Classic Bold"/>
              </a:rPr>
              <a:t>THE VEDIC LIFESTYLE COURSE</a:t>
            </a: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E7DFD4"/>
        </a:solidFill>
      </p:bgPr>
    </p:bg>
    <p:spTree>
      <p:nvGrpSpPr>
        <p:cNvPr id="1" name=""/>
        <p:cNvGrpSpPr/>
        <p:nvPr/>
      </p:nvGrpSpPr>
      <p:grpSpPr>
        <a:xfrm>
          <a:off x="0" y="0"/>
          <a:ext cx="0" cy="0"/>
          <a:chOff x="0" y="0"/>
          <a:chExt cx="0" cy="0"/>
        </a:xfrm>
      </p:grpSpPr>
      <p:sp>
        <p:nvSpPr>
          <p:cNvPr name="AutoShape 2" id="2"/>
          <p:cNvSpPr/>
          <p:nvPr/>
        </p:nvSpPr>
        <p:spPr>
          <a:xfrm rot="-5399999">
            <a:off x="6645138" y="6073136"/>
            <a:ext cx="4978674" cy="0"/>
          </a:xfrm>
          <a:prstGeom prst="line">
            <a:avLst/>
          </a:prstGeom>
          <a:ln cap="rnd" w="19050">
            <a:solidFill>
              <a:srgbClr val="000000"/>
            </a:solidFill>
            <a:prstDash val="solid"/>
            <a:headEnd type="none" len="sm" w="sm"/>
            <a:tailEnd type="none" len="sm" w="sm"/>
          </a:ln>
        </p:spPr>
      </p:sp>
      <p:grpSp>
        <p:nvGrpSpPr>
          <p:cNvPr name="Group 3" id="3"/>
          <p:cNvGrpSpPr/>
          <p:nvPr/>
        </p:nvGrpSpPr>
        <p:grpSpPr>
          <a:xfrm rot="0">
            <a:off x="1579182" y="3316130"/>
            <a:ext cx="5533061" cy="5533061"/>
            <a:chOff x="0" y="0"/>
            <a:chExt cx="812800" cy="812800"/>
          </a:xfrm>
        </p:grpSpPr>
        <p:sp>
          <p:nvSpPr>
            <p:cNvPr name="Freeform 4" id="4"/>
            <p:cNvSpPr/>
            <p:nvPr/>
          </p:nvSpPr>
          <p:spPr>
            <a:xfrm>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7A7"/>
            </a:solidFill>
          </p:spPr>
        </p:sp>
        <p:sp>
          <p:nvSpPr>
            <p:cNvPr name="TextBox 5" id="5"/>
            <p:cNvSpPr txBox="true"/>
            <p:nvPr/>
          </p:nvSpPr>
          <p:spPr>
            <a:xfrm>
              <a:off x="76200" y="114300"/>
              <a:ext cx="660400" cy="622300"/>
            </a:xfrm>
            <a:prstGeom prst="rect">
              <a:avLst/>
            </a:prstGeom>
          </p:spPr>
          <p:txBody>
            <a:bodyPr anchor="ctr" rtlCol="false" tIns="50800" lIns="50800" bIns="50800" rIns="50800"/>
            <a:lstStyle/>
            <a:p>
              <a:pPr algn="ctr">
                <a:lnSpc>
                  <a:spcPts val="2404"/>
                </a:lnSpc>
              </a:pPr>
            </a:p>
          </p:txBody>
        </p:sp>
      </p:grpSp>
      <p:sp>
        <p:nvSpPr>
          <p:cNvPr name="TextBox 6" id="6"/>
          <p:cNvSpPr txBox="true"/>
          <p:nvPr/>
        </p:nvSpPr>
        <p:spPr>
          <a:xfrm rot="0">
            <a:off x="9610725" y="3686251"/>
            <a:ext cx="7231565" cy="563880"/>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VATA - Light, Changing &amp; Moving</a:t>
            </a:r>
          </a:p>
        </p:txBody>
      </p:sp>
      <p:sp>
        <p:nvSpPr>
          <p:cNvPr name="TextBox 7" id="7"/>
          <p:cNvSpPr txBox="true"/>
          <p:nvPr/>
        </p:nvSpPr>
        <p:spPr>
          <a:xfrm rot="0">
            <a:off x="1968725" y="1434558"/>
            <a:ext cx="14371282" cy="847089"/>
          </a:xfrm>
          <a:prstGeom prst="rect">
            <a:avLst/>
          </a:prstGeom>
        </p:spPr>
        <p:txBody>
          <a:bodyPr anchor="t" rtlCol="false" tIns="0" lIns="0" bIns="0" rIns="0">
            <a:spAutoFit/>
          </a:bodyPr>
          <a:lstStyle/>
          <a:p>
            <a:pPr algn="ctr">
              <a:lnSpc>
                <a:spcPts val="6890"/>
              </a:lnSpc>
            </a:pPr>
            <a:r>
              <a:rPr lang="en-US" sz="5300" spc="-159">
                <a:solidFill>
                  <a:srgbClr val="362D25"/>
                </a:solidFill>
                <a:latin typeface="Montserrat Classic"/>
              </a:rPr>
              <a:t>Follow an Ayurvedic Clock</a:t>
            </a:r>
          </a:p>
        </p:txBody>
      </p:sp>
      <p:sp>
        <p:nvSpPr>
          <p:cNvPr name="TextBox 8" id="8"/>
          <p:cNvSpPr txBox="true"/>
          <p:nvPr/>
        </p:nvSpPr>
        <p:spPr>
          <a:xfrm rot="0">
            <a:off x="9612658" y="4954481"/>
            <a:ext cx="6727349" cy="2058670"/>
          </a:xfrm>
          <a:prstGeom prst="rect">
            <a:avLst/>
          </a:prstGeom>
        </p:spPr>
        <p:txBody>
          <a:bodyPr anchor="t" rtlCol="false" tIns="0" lIns="0" bIns="0" rIns="0">
            <a:spAutoFit/>
          </a:bodyPr>
          <a:lstStyle/>
          <a:p>
            <a:pPr>
              <a:lnSpc>
                <a:spcPts val="4159"/>
              </a:lnSpc>
            </a:pPr>
            <a:r>
              <a:rPr lang="en-US" sz="2599" spc="64">
                <a:solidFill>
                  <a:srgbClr val="000000"/>
                </a:solidFill>
                <a:latin typeface="Montserrat"/>
              </a:rPr>
              <a:t>Waking up during the brahma muhurta is conducive to producing a balanced, serene mind. </a:t>
            </a:r>
          </a:p>
          <a:p>
            <a:pPr>
              <a:lnSpc>
                <a:spcPts val="4159"/>
              </a:lnSpc>
            </a:pPr>
          </a:p>
        </p:txBody>
      </p:sp>
      <p:sp>
        <p:nvSpPr>
          <p:cNvPr name="AutoShape 9" id="9"/>
          <p:cNvSpPr/>
          <p:nvPr/>
        </p:nvSpPr>
        <p:spPr>
          <a:xfrm rot="-9053042">
            <a:off x="1811174" y="5400635"/>
            <a:ext cx="2705475" cy="0"/>
          </a:xfrm>
          <a:prstGeom prst="line">
            <a:avLst/>
          </a:prstGeom>
          <a:ln cap="flat" w="47625">
            <a:solidFill>
              <a:srgbClr val="E7DFD4"/>
            </a:solidFill>
            <a:prstDash val="solid"/>
            <a:headEnd type="none" len="sm" w="sm"/>
            <a:tailEnd type="none" len="sm" w="sm"/>
          </a:ln>
        </p:spPr>
      </p:sp>
      <p:sp>
        <p:nvSpPr>
          <p:cNvPr name="AutoShape 10" id="10"/>
          <p:cNvSpPr/>
          <p:nvPr/>
        </p:nvSpPr>
        <p:spPr>
          <a:xfrm rot="-1781835">
            <a:off x="4191421" y="5412472"/>
            <a:ext cx="2705475" cy="0"/>
          </a:xfrm>
          <a:prstGeom prst="line">
            <a:avLst/>
          </a:prstGeom>
          <a:ln cap="flat" w="47625">
            <a:solidFill>
              <a:srgbClr val="E7DFD4"/>
            </a:solidFill>
            <a:prstDash val="solid"/>
            <a:headEnd type="none" len="sm" w="sm"/>
            <a:tailEnd type="none" len="sm" w="sm"/>
          </a:ln>
        </p:spPr>
      </p:sp>
      <p:sp>
        <p:nvSpPr>
          <p:cNvPr name="AutoShape 11" id="11"/>
          <p:cNvSpPr/>
          <p:nvPr/>
        </p:nvSpPr>
        <p:spPr>
          <a:xfrm rot="-5400000">
            <a:off x="3028374" y="7456064"/>
            <a:ext cx="2705475" cy="0"/>
          </a:xfrm>
          <a:prstGeom prst="line">
            <a:avLst/>
          </a:prstGeom>
          <a:ln cap="flat" w="47625">
            <a:solidFill>
              <a:srgbClr val="E7DFD4"/>
            </a:solidFill>
            <a:prstDash val="solid"/>
            <a:headEnd type="none" len="sm" w="sm"/>
            <a:tailEnd type="none" len="sm" w="sm"/>
          </a:ln>
        </p:spPr>
      </p:sp>
      <p:sp>
        <p:nvSpPr>
          <p:cNvPr name="TextBox 12" id="12"/>
          <p:cNvSpPr txBox="true"/>
          <p:nvPr/>
        </p:nvSpPr>
        <p:spPr>
          <a:xfrm rot="0">
            <a:off x="2180484" y="6432126"/>
            <a:ext cx="1710090" cy="1047750"/>
          </a:xfrm>
          <a:prstGeom prst="rect">
            <a:avLst/>
          </a:prstGeom>
        </p:spPr>
        <p:txBody>
          <a:bodyPr anchor="t" rtlCol="false" tIns="0" lIns="0" bIns="0" rIns="0">
            <a:spAutoFit/>
          </a:bodyPr>
          <a:lstStyle/>
          <a:p>
            <a:pPr algn="ctr">
              <a:lnSpc>
                <a:spcPts val="4200"/>
              </a:lnSpc>
            </a:pPr>
            <a:r>
              <a:rPr lang="en-US" sz="3000" spc="-30">
                <a:solidFill>
                  <a:srgbClr val="000000"/>
                </a:solidFill>
                <a:latin typeface="Montserrat Bold"/>
              </a:rPr>
              <a:t>KAPHA</a:t>
            </a:r>
          </a:p>
          <a:p>
            <a:pPr algn="ctr">
              <a:lnSpc>
                <a:spcPts val="4200"/>
              </a:lnSpc>
            </a:pPr>
            <a:r>
              <a:rPr lang="en-US" sz="3000" spc="-30">
                <a:solidFill>
                  <a:srgbClr val="000000"/>
                </a:solidFill>
                <a:latin typeface="Montserrat Bold"/>
              </a:rPr>
              <a:t>6-10</a:t>
            </a:r>
          </a:p>
        </p:txBody>
      </p:sp>
      <p:sp>
        <p:nvSpPr>
          <p:cNvPr name="TextBox 13" id="13"/>
          <p:cNvSpPr txBox="true"/>
          <p:nvPr/>
        </p:nvSpPr>
        <p:spPr>
          <a:xfrm rot="0">
            <a:off x="9610725" y="7037203"/>
            <a:ext cx="6727349" cy="1534795"/>
          </a:xfrm>
          <a:prstGeom prst="rect">
            <a:avLst/>
          </a:prstGeom>
        </p:spPr>
        <p:txBody>
          <a:bodyPr anchor="t" rtlCol="false" tIns="0" lIns="0" bIns="0" rIns="0">
            <a:spAutoFit/>
          </a:bodyPr>
          <a:lstStyle/>
          <a:p>
            <a:pPr>
              <a:lnSpc>
                <a:spcPts val="4159"/>
              </a:lnSpc>
            </a:pPr>
            <a:r>
              <a:rPr lang="en-US" sz="2599" spc="64">
                <a:solidFill>
                  <a:srgbClr val="000000"/>
                </a:solidFill>
                <a:latin typeface="Montserrat"/>
              </a:rPr>
              <a:t>2-6 PM is a good time to study and work, vata stimulates mental activity.</a:t>
            </a:r>
          </a:p>
          <a:p>
            <a:pPr>
              <a:lnSpc>
                <a:spcPts val="4159"/>
              </a:lnSpc>
            </a:pPr>
          </a:p>
        </p:txBody>
      </p:sp>
      <p:sp>
        <p:nvSpPr>
          <p:cNvPr name="TextBox 14" id="14"/>
          <p:cNvSpPr txBox="true"/>
          <p:nvPr/>
        </p:nvSpPr>
        <p:spPr>
          <a:xfrm rot="0">
            <a:off x="3490668" y="4192981"/>
            <a:ext cx="1710090" cy="1047750"/>
          </a:xfrm>
          <a:prstGeom prst="rect">
            <a:avLst/>
          </a:prstGeom>
        </p:spPr>
        <p:txBody>
          <a:bodyPr anchor="t" rtlCol="false" tIns="0" lIns="0" bIns="0" rIns="0">
            <a:spAutoFit/>
          </a:bodyPr>
          <a:lstStyle/>
          <a:p>
            <a:pPr algn="ctr">
              <a:lnSpc>
                <a:spcPts val="4200"/>
              </a:lnSpc>
            </a:pPr>
            <a:r>
              <a:rPr lang="en-US" sz="3000" spc="-30">
                <a:solidFill>
                  <a:srgbClr val="000000"/>
                </a:solidFill>
                <a:latin typeface="Montserrat Bold"/>
              </a:rPr>
              <a:t>PITA</a:t>
            </a:r>
          </a:p>
          <a:p>
            <a:pPr algn="ctr">
              <a:lnSpc>
                <a:spcPts val="4200"/>
              </a:lnSpc>
            </a:pPr>
            <a:r>
              <a:rPr lang="en-US" sz="3000" spc="-30">
                <a:solidFill>
                  <a:srgbClr val="000000"/>
                </a:solidFill>
                <a:latin typeface="Montserrat Bold"/>
              </a:rPr>
              <a:t>10-2</a:t>
            </a:r>
          </a:p>
        </p:txBody>
      </p:sp>
      <p:sp>
        <p:nvSpPr>
          <p:cNvPr name="TextBox 15" id="15"/>
          <p:cNvSpPr txBox="true"/>
          <p:nvPr/>
        </p:nvSpPr>
        <p:spPr>
          <a:xfrm rot="0">
            <a:off x="4871649" y="6432126"/>
            <a:ext cx="1710090" cy="1047750"/>
          </a:xfrm>
          <a:prstGeom prst="rect">
            <a:avLst/>
          </a:prstGeom>
        </p:spPr>
        <p:txBody>
          <a:bodyPr anchor="t" rtlCol="false" tIns="0" lIns="0" bIns="0" rIns="0">
            <a:spAutoFit/>
          </a:bodyPr>
          <a:lstStyle/>
          <a:p>
            <a:pPr algn="ctr">
              <a:lnSpc>
                <a:spcPts val="4200"/>
              </a:lnSpc>
            </a:pPr>
            <a:r>
              <a:rPr lang="en-US" sz="3000" spc="-30">
                <a:solidFill>
                  <a:srgbClr val="000000"/>
                </a:solidFill>
                <a:latin typeface="Montserrat Bold"/>
              </a:rPr>
              <a:t>VATA</a:t>
            </a:r>
          </a:p>
          <a:p>
            <a:pPr algn="ctr">
              <a:lnSpc>
                <a:spcPts val="4200"/>
              </a:lnSpc>
            </a:pPr>
            <a:r>
              <a:rPr lang="en-US" sz="3000" spc="-30">
                <a:solidFill>
                  <a:srgbClr val="000000"/>
                </a:solidFill>
                <a:latin typeface="Montserrat Bold"/>
              </a:rPr>
              <a:t>2-6</a:t>
            </a:r>
          </a:p>
        </p:txBody>
      </p:sp>
    </p:spTree>
  </p:cSld>
  <p:clrMapOvr>
    <a:masterClrMapping/>
  </p:clrMapOvr>
</p:sld>
</file>

<file path=ppt/slides/slide11.xml><?xml version="1.0" encoding="utf-8"?>
<p:sld xmlns:p="http://schemas.openxmlformats.org/presentationml/2006/main" xmlns:a="http://schemas.openxmlformats.org/drawingml/2006/main">
  <p:cSld>
    <p:bg>
      <p:bgPr>
        <a:solidFill>
          <a:srgbClr val="E7DFD4"/>
        </a:solidFill>
      </p:bgPr>
    </p:bg>
    <p:spTree>
      <p:nvGrpSpPr>
        <p:cNvPr id="1" name=""/>
        <p:cNvGrpSpPr/>
        <p:nvPr/>
      </p:nvGrpSpPr>
      <p:grpSpPr>
        <a:xfrm>
          <a:off x="0" y="0"/>
          <a:ext cx="0" cy="0"/>
          <a:chOff x="0" y="0"/>
          <a:chExt cx="0" cy="0"/>
        </a:xfrm>
      </p:grpSpPr>
      <p:sp>
        <p:nvSpPr>
          <p:cNvPr name="AutoShape 2" id="2"/>
          <p:cNvSpPr/>
          <p:nvPr/>
        </p:nvSpPr>
        <p:spPr>
          <a:xfrm rot="-5400000">
            <a:off x="4506962" y="1901825"/>
            <a:ext cx="1150606" cy="0"/>
          </a:xfrm>
          <a:prstGeom prst="line">
            <a:avLst/>
          </a:prstGeom>
          <a:ln cap="rnd" w="19050">
            <a:solidFill>
              <a:srgbClr val="000000"/>
            </a:solidFill>
            <a:prstDash val="solid"/>
            <a:headEnd type="none" len="sm" w="sm"/>
            <a:tailEnd type="none" len="sm" w="sm"/>
          </a:ln>
        </p:spPr>
      </p:sp>
      <p:sp>
        <p:nvSpPr>
          <p:cNvPr name="AutoShape 3" id="3"/>
          <p:cNvSpPr/>
          <p:nvPr/>
        </p:nvSpPr>
        <p:spPr>
          <a:xfrm rot="-5400000">
            <a:off x="4486534" y="4021994"/>
            <a:ext cx="1150606" cy="0"/>
          </a:xfrm>
          <a:prstGeom prst="line">
            <a:avLst/>
          </a:prstGeom>
          <a:ln cap="rnd" w="19050">
            <a:solidFill>
              <a:srgbClr val="000000"/>
            </a:solidFill>
            <a:prstDash val="solid"/>
            <a:headEnd type="none" len="sm" w="sm"/>
            <a:tailEnd type="none" len="sm" w="sm"/>
          </a:ln>
        </p:spPr>
      </p:sp>
      <p:sp>
        <p:nvSpPr>
          <p:cNvPr name="AutoShape 4" id="4"/>
          <p:cNvSpPr/>
          <p:nvPr/>
        </p:nvSpPr>
        <p:spPr>
          <a:xfrm rot="-5400000">
            <a:off x="4527390" y="6289146"/>
            <a:ext cx="1150606" cy="0"/>
          </a:xfrm>
          <a:prstGeom prst="line">
            <a:avLst/>
          </a:prstGeom>
          <a:ln cap="rnd" w="19050">
            <a:solidFill>
              <a:srgbClr val="000000"/>
            </a:solidFill>
            <a:prstDash val="solid"/>
            <a:headEnd type="none" len="sm" w="sm"/>
            <a:tailEnd type="none" len="sm" w="sm"/>
          </a:ln>
        </p:spPr>
      </p:sp>
      <p:sp>
        <p:nvSpPr>
          <p:cNvPr name="TextBox 5" id="5"/>
          <p:cNvSpPr txBox="true"/>
          <p:nvPr/>
        </p:nvSpPr>
        <p:spPr>
          <a:xfrm rot="0">
            <a:off x="3039890" y="1721914"/>
            <a:ext cx="1401084" cy="494988"/>
          </a:xfrm>
          <a:prstGeom prst="rect">
            <a:avLst/>
          </a:prstGeom>
        </p:spPr>
        <p:txBody>
          <a:bodyPr anchor="t" rtlCol="false" tIns="0" lIns="0" bIns="0" rIns="0">
            <a:spAutoFit/>
          </a:bodyPr>
          <a:lstStyle/>
          <a:p>
            <a:pPr algn="r">
              <a:lnSpc>
                <a:spcPts val="3753"/>
              </a:lnSpc>
            </a:pPr>
            <a:r>
              <a:rPr lang="en-US" sz="3753">
                <a:solidFill>
                  <a:srgbClr val="010101"/>
                </a:solidFill>
                <a:latin typeface="Montserrat Bold"/>
              </a:rPr>
              <a:t>01</a:t>
            </a:r>
          </a:p>
        </p:txBody>
      </p:sp>
      <p:sp>
        <p:nvSpPr>
          <p:cNvPr name="TextBox 6" id="6"/>
          <p:cNvSpPr txBox="true"/>
          <p:nvPr/>
        </p:nvSpPr>
        <p:spPr>
          <a:xfrm rot="0">
            <a:off x="5659567" y="1496678"/>
            <a:ext cx="12628433" cy="990664"/>
          </a:xfrm>
          <a:prstGeom prst="rect">
            <a:avLst/>
          </a:prstGeom>
        </p:spPr>
        <p:txBody>
          <a:bodyPr anchor="t" rtlCol="false" tIns="0" lIns="0" bIns="0" rIns="0">
            <a:spAutoFit/>
          </a:bodyPr>
          <a:lstStyle/>
          <a:p>
            <a:pPr>
              <a:lnSpc>
                <a:spcPts val="2577"/>
              </a:lnSpc>
            </a:pPr>
            <a:r>
              <a:rPr lang="en-US" sz="2577" spc="257">
                <a:solidFill>
                  <a:srgbClr val="362D25"/>
                </a:solidFill>
                <a:latin typeface="Montserrat Classic"/>
              </a:rPr>
              <a:t>HOW TO OPTIMISE YOUR DAILY ROUTINE </a:t>
            </a:r>
          </a:p>
          <a:p>
            <a:pPr>
              <a:lnSpc>
                <a:spcPts val="2577"/>
              </a:lnSpc>
            </a:pPr>
            <a:r>
              <a:rPr lang="en-US" sz="2577" spc="257">
                <a:solidFill>
                  <a:srgbClr val="362D25"/>
                </a:solidFill>
                <a:latin typeface="Montserrat Classic"/>
              </a:rPr>
              <a:t>- FOLLOWING AN AYURVEDA CLOCK</a:t>
            </a:r>
          </a:p>
          <a:p>
            <a:pPr>
              <a:lnSpc>
                <a:spcPts val="2577"/>
              </a:lnSpc>
            </a:pPr>
          </a:p>
        </p:txBody>
      </p:sp>
      <p:sp>
        <p:nvSpPr>
          <p:cNvPr name="TextBox 7" id="7"/>
          <p:cNvSpPr txBox="true"/>
          <p:nvPr/>
        </p:nvSpPr>
        <p:spPr>
          <a:xfrm rot="0">
            <a:off x="3039890" y="3822814"/>
            <a:ext cx="1401084" cy="494988"/>
          </a:xfrm>
          <a:prstGeom prst="rect">
            <a:avLst/>
          </a:prstGeom>
        </p:spPr>
        <p:txBody>
          <a:bodyPr anchor="t" rtlCol="false" tIns="0" lIns="0" bIns="0" rIns="0">
            <a:spAutoFit/>
          </a:bodyPr>
          <a:lstStyle/>
          <a:p>
            <a:pPr algn="r">
              <a:lnSpc>
                <a:spcPts val="3753"/>
              </a:lnSpc>
            </a:pPr>
            <a:r>
              <a:rPr lang="en-US" sz="3753">
                <a:solidFill>
                  <a:srgbClr val="010101"/>
                </a:solidFill>
                <a:latin typeface="Montserrat Bold"/>
              </a:rPr>
              <a:t>02</a:t>
            </a:r>
          </a:p>
        </p:txBody>
      </p:sp>
      <p:sp>
        <p:nvSpPr>
          <p:cNvPr name="TextBox 8" id="8"/>
          <p:cNvSpPr txBox="true"/>
          <p:nvPr/>
        </p:nvSpPr>
        <p:spPr>
          <a:xfrm rot="0">
            <a:off x="3039890" y="6089966"/>
            <a:ext cx="1401084" cy="494988"/>
          </a:xfrm>
          <a:prstGeom prst="rect">
            <a:avLst/>
          </a:prstGeom>
        </p:spPr>
        <p:txBody>
          <a:bodyPr anchor="t" rtlCol="false" tIns="0" lIns="0" bIns="0" rIns="0">
            <a:spAutoFit/>
          </a:bodyPr>
          <a:lstStyle/>
          <a:p>
            <a:pPr algn="r">
              <a:lnSpc>
                <a:spcPts val="3753"/>
              </a:lnSpc>
            </a:pPr>
            <a:r>
              <a:rPr lang="en-US" sz="3753">
                <a:solidFill>
                  <a:srgbClr val="010101"/>
                </a:solidFill>
                <a:latin typeface="Montserrat Bold"/>
              </a:rPr>
              <a:t>03</a:t>
            </a:r>
          </a:p>
        </p:txBody>
      </p:sp>
      <p:sp>
        <p:nvSpPr>
          <p:cNvPr name="TextBox 9" id="9"/>
          <p:cNvSpPr txBox="true"/>
          <p:nvPr/>
        </p:nvSpPr>
        <p:spPr>
          <a:xfrm rot="0">
            <a:off x="5684896" y="3748399"/>
            <a:ext cx="5955780" cy="1007932"/>
          </a:xfrm>
          <a:prstGeom prst="rect">
            <a:avLst/>
          </a:prstGeom>
        </p:spPr>
        <p:txBody>
          <a:bodyPr anchor="t" rtlCol="false" tIns="0" lIns="0" bIns="0" rIns="0">
            <a:spAutoFit/>
          </a:bodyPr>
          <a:lstStyle/>
          <a:p>
            <a:pPr>
              <a:lnSpc>
                <a:spcPts val="2577"/>
              </a:lnSpc>
            </a:pPr>
            <a:r>
              <a:rPr lang="en-US" sz="2577" spc="257">
                <a:solidFill>
                  <a:srgbClr val="FF1616"/>
                </a:solidFill>
                <a:latin typeface="Montserrat Classic"/>
              </a:rPr>
              <a:t>THE TOP 5 SELF-CARE MORNING PRACTICES</a:t>
            </a:r>
          </a:p>
          <a:p>
            <a:pPr>
              <a:lnSpc>
                <a:spcPts val="2577"/>
              </a:lnSpc>
            </a:pPr>
          </a:p>
        </p:txBody>
      </p:sp>
      <p:sp>
        <p:nvSpPr>
          <p:cNvPr name="TextBox 10" id="10"/>
          <p:cNvSpPr txBox="true"/>
          <p:nvPr/>
        </p:nvSpPr>
        <p:spPr>
          <a:xfrm rot="0">
            <a:off x="5659567" y="5762157"/>
            <a:ext cx="5955780" cy="990664"/>
          </a:xfrm>
          <a:prstGeom prst="rect">
            <a:avLst/>
          </a:prstGeom>
        </p:spPr>
        <p:txBody>
          <a:bodyPr anchor="t" rtlCol="false" tIns="0" lIns="0" bIns="0" rIns="0">
            <a:spAutoFit/>
          </a:bodyPr>
          <a:lstStyle/>
          <a:p>
            <a:pPr>
              <a:lnSpc>
                <a:spcPts val="2577"/>
              </a:lnSpc>
            </a:pPr>
            <a:r>
              <a:rPr lang="en-US" sz="2577" spc="257">
                <a:solidFill>
                  <a:srgbClr val="362D25"/>
                </a:solidFill>
                <a:latin typeface="Montserrat Classic"/>
              </a:rPr>
              <a:t>HOW TO DO A SIMPLE SELF MASSAGE - ABHYANGA</a:t>
            </a:r>
          </a:p>
          <a:p>
            <a:pPr>
              <a:lnSpc>
                <a:spcPts val="2577"/>
              </a:lnSpc>
            </a:pPr>
          </a:p>
        </p:txBody>
      </p:sp>
      <p:sp>
        <p:nvSpPr>
          <p:cNvPr name="AutoShape 11" id="11"/>
          <p:cNvSpPr/>
          <p:nvPr/>
        </p:nvSpPr>
        <p:spPr>
          <a:xfrm rot="-5400000">
            <a:off x="4527390" y="8364747"/>
            <a:ext cx="1150606" cy="0"/>
          </a:xfrm>
          <a:prstGeom prst="line">
            <a:avLst/>
          </a:prstGeom>
          <a:ln cap="rnd" w="19050">
            <a:solidFill>
              <a:srgbClr val="000000"/>
            </a:solidFill>
            <a:prstDash val="solid"/>
            <a:headEnd type="none" len="sm" w="sm"/>
            <a:tailEnd type="none" len="sm" w="sm"/>
          </a:ln>
        </p:spPr>
      </p:sp>
      <p:sp>
        <p:nvSpPr>
          <p:cNvPr name="TextBox 12" id="12"/>
          <p:cNvSpPr txBox="true"/>
          <p:nvPr/>
        </p:nvSpPr>
        <p:spPr>
          <a:xfrm rot="0">
            <a:off x="3039890" y="8168571"/>
            <a:ext cx="1401084" cy="488980"/>
          </a:xfrm>
          <a:prstGeom prst="rect">
            <a:avLst/>
          </a:prstGeom>
        </p:spPr>
        <p:txBody>
          <a:bodyPr anchor="t" rtlCol="false" tIns="0" lIns="0" bIns="0" rIns="0">
            <a:spAutoFit/>
          </a:bodyPr>
          <a:lstStyle/>
          <a:p>
            <a:pPr algn="r">
              <a:lnSpc>
                <a:spcPts val="3753"/>
              </a:lnSpc>
            </a:pPr>
            <a:r>
              <a:rPr lang="en-US" sz="3753">
                <a:solidFill>
                  <a:srgbClr val="010101"/>
                </a:solidFill>
                <a:latin typeface="Montserrat Bold"/>
              </a:rPr>
              <a:t>04</a:t>
            </a:r>
          </a:p>
        </p:txBody>
      </p:sp>
      <p:sp>
        <p:nvSpPr>
          <p:cNvPr name="TextBox 13" id="13"/>
          <p:cNvSpPr txBox="true"/>
          <p:nvPr/>
        </p:nvSpPr>
        <p:spPr>
          <a:xfrm rot="0">
            <a:off x="5684896" y="7959600"/>
            <a:ext cx="5955780" cy="990664"/>
          </a:xfrm>
          <a:prstGeom prst="rect">
            <a:avLst/>
          </a:prstGeom>
        </p:spPr>
        <p:txBody>
          <a:bodyPr anchor="t" rtlCol="false" tIns="0" lIns="0" bIns="0" rIns="0">
            <a:spAutoFit/>
          </a:bodyPr>
          <a:lstStyle/>
          <a:p>
            <a:pPr>
              <a:lnSpc>
                <a:spcPts val="2577"/>
              </a:lnSpc>
            </a:pPr>
            <a:r>
              <a:rPr lang="en-US" sz="2577" spc="257">
                <a:solidFill>
                  <a:srgbClr val="362D25"/>
                </a:solidFill>
                <a:latin typeface="Montserrat Classic"/>
              </a:rPr>
              <a:t>NATURAL REMEDIES FOR COMMON IMBALANCES</a:t>
            </a:r>
          </a:p>
          <a:p>
            <a:pPr>
              <a:lnSpc>
                <a:spcPts val="2577"/>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874644" y="2705806"/>
            <a:ext cx="899920" cy="858299"/>
          </a:xfrm>
          <a:prstGeom prst="rect">
            <a:avLst/>
          </a:prstGeom>
        </p:spPr>
      </p:pic>
      <p:sp>
        <p:nvSpPr>
          <p:cNvPr name="TextBox 3" id="3"/>
          <p:cNvSpPr txBox="true"/>
          <p:nvPr/>
        </p:nvSpPr>
        <p:spPr>
          <a:xfrm rot="0">
            <a:off x="0" y="940752"/>
            <a:ext cx="18288000" cy="918209"/>
          </a:xfrm>
          <a:prstGeom prst="rect">
            <a:avLst/>
          </a:prstGeom>
        </p:spPr>
        <p:txBody>
          <a:bodyPr anchor="t" rtlCol="false" tIns="0" lIns="0" bIns="0" rIns="0">
            <a:spAutoFit/>
          </a:bodyPr>
          <a:lstStyle/>
          <a:p>
            <a:pPr algn="ctr">
              <a:lnSpc>
                <a:spcPts val="7410"/>
              </a:lnSpc>
            </a:pPr>
            <a:r>
              <a:rPr lang="en-US" sz="5700" spc="-171">
                <a:solidFill>
                  <a:srgbClr val="362D25"/>
                </a:solidFill>
                <a:latin typeface="Montserrat Classic"/>
              </a:rPr>
              <a:t>THE TOP 5 SELF-CARE MORNING PRACTICES</a:t>
            </a:r>
          </a:p>
        </p:txBody>
      </p:sp>
      <p:grpSp>
        <p:nvGrpSpPr>
          <p:cNvPr name="Group 4" id="4"/>
          <p:cNvGrpSpPr/>
          <p:nvPr/>
        </p:nvGrpSpPr>
        <p:grpSpPr>
          <a:xfrm rot="0">
            <a:off x="2537194" y="3037569"/>
            <a:ext cx="5982422" cy="1053071"/>
            <a:chOff x="0" y="0"/>
            <a:chExt cx="7976563" cy="1404095"/>
          </a:xfrm>
        </p:grpSpPr>
        <p:sp>
          <p:nvSpPr>
            <p:cNvPr name="TextBox 5" id="5"/>
            <p:cNvSpPr txBox="true"/>
            <p:nvPr/>
          </p:nvSpPr>
          <p:spPr>
            <a:xfrm rot="0">
              <a:off x="0" y="-66675"/>
              <a:ext cx="7976563" cy="729615"/>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RISE BEFORE SUNRISE</a:t>
              </a:r>
            </a:p>
          </p:txBody>
        </p:sp>
        <p:sp>
          <p:nvSpPr>
            <p:cNvPr name="TextBox 6" id="6"/>
            <p:cNvSpPr txBox="true"/>
            <p:nvPr/>
          </p:nvSpPr>
          <p:spPr>
            <a:xfrm rot="0">
              <a:off x="0" y="900963"/>
              <a:ext cx="7976563" cy="503132"/>
            </a:xfrm>
            <a:prstGeom prst="rect">
              <a:avLst/>
            </a:prstGeom>
          </p:spPr>
          <p:txBody>
            <a:bodyPr anchor="t" rtlCol="false" tIns="0" lIns="0" bIns="0" rIns="0">
              <a:spAutoFit/>
            </a:bodyPr>
            <a:lstStyle/>
            <a:p>
              <a:pPr>
                <a:lnSpc>
                  <a:spcPts val="3220"/>
                </a:lnSpc>
              </a:pP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499028" y="1465688"/>
            <a:ext cx="899920" cy="858299"/>
          </a:xfrm>
          <a:prstGeom prst="rect">
            <a:avLst/>
          </a:prstGeom>
        </p:spPr>
      </p:pic>
      <p:pic>
        <p:nvPicPr>
          <p:cNvPr name="Picture 3" id="3"/>
          <p:cNvPicPr>
            <a:picLocks noChangeAspect="true"/>
          </p:cNvPicPr>
          <p:nvPr/>
        </p:nvPicPr>
        <p:blipFill>
          <a:blip r:embed="rId4"/>
          <a:srcRect l="33247" t="0" r="15493" b="0"/>
          <a:stretch>
            <a:fillRect/>
          </a:stretch>
        </p:blipFill>
        <p:spPr>
          <a:xfrm flipH="false" flipV="false" rot="0">
            <a:off x="10172700" y="0"/>
            <a:ext cx="8115300" cy="10567854"/>
          </a:xfrm>
          <a:prstGeom prst="rect">
            <a:avLst/>
          </a:prstGeom>
        </p:spPr>
      </p:pic>
      <p:grpSp>
        <p:nvGrpSpPr>
          <p:cNvPr name="Group 4" id="4"/>
          <p:cNvGrpSpPr/>
          <p:nvPr/>
        </p:nvGrpSpPr>
        <p:grpSpPr>
          <a:xfrm rot="0">
            <a:off x="3161578" y="1797451"/>
            <a:ext cx="5982422" cy="1053071"/>
            <a:chOff x="0" y="0"/>
            <a:chExt cx="7976563" cy="1404095"/>
          </a:xfrm>
        </p:grpSpPr>
        <p:sp>
          <p:nvSpPr>
            <p:cNvPr name="TextBox 5" id="5"/>
            <p:cNvSpPr txBox="true"/>
            <p:nvPr/>
          </p:nvSpPr>
          <p:spPr>
            <a:xfrm rot="0">
              <a:off x="0" y="-66675"/>
              <a:ext cx="7976563" cy="729615"/>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RISE BEFORE SUNRISE</a:t>
              </a:r>
            </a:p>
          </p:txBody>
        </p:sp>
        <p:sp>
          <p:nvSpPr>
            <p:cNvPr name="TextBox 6" id="6"/>
            <p:cNvSpPr txBox="true"/>
            <p:nvPr/>
          </p:nvSpPr>
          <p:spPr>
            <a:xfrm rot="0">
              <a:off x="0" y="900963"/>
              <a:ext cx="7976563" cy="503132"/>
            </a:xfrm>
            <a:prstGeom prst="rect">
              <a:avLst/>
            </a:prstGeom>
          </p:spPr>
          <p:txBody>
            <a:bodyPr anchor="t" rtlCol="false" tIns="0" lIns="0" bIns="0" rIns="0">
              <a:spAutoFit/>
            </a:bodyPr>
            <a:lstStyle/>
            <a:p>
              <a:pPr>
                <a:lnSpc>
                  <a:spcPts val="3220"/>
                </a:lnSpc>
              </a:pPr>
            </a:p>
          </p:txBody>
        </p:sp>
      </p:grpSp>
      <p:sp>
        <p:nvSpPr>
          <p:cNvPr name="TextBox 7" id="7"/>
          <p:cNvSpPr txBox="true"/>
          <p:nvPr/>
        </p:nvSpPr>
        <p:spPr>
          <a:xfrm rot="0">
            <a:off x="594564" y="6829718"/>
            <a:ext cx="9093311" cy="1047750"/>
          </a:xfrm>
          <a:prstGeom prst="rect">
            <a:avLst/>
          </a:prstGeom>
        </p:spPr>
        <p:txBody>
          <a:bodyPr anchor="t" rtlCol="false" tIns="0" lIns="0" bIns="0" rIns="0">
            <a:spAutoFit/>
          </a:bodyPr>
          <a:lstStyle/>
          <a:p>
            <a:pPr algn="ctr">
              <a:lnSpc>
                <a:spcPts val="4200"/>
              </a:lnSpc>
              <a:spcBef>
                <a:spcPct val="0"/>
              </a:spcBef>
            </a:pPr>
            <a:r>
              <a:rPr lang="en-US" sz="3000" spc="-30">
                <a:solidFill>
                  <a:srgbClr val="000000"/>
                </a:solidFill>
                <a:latin typeface="Montserrat Bold"/>
              </a:rPr>
              <a:t> "Waking up during Brahma Muhurta increases one’s lifespan and helps avoid diseases."</a:t>
            </a:r>
          </a:p>
        </p:txBody>
      </p:sp>
      <p:sp>
        <p:nvSpPr>
          <p:cNvPr name="TextBox 8" id="8"/>
          <p:cNvSpPr txBox="true"/>
          <p:nvPr/>
        </p:nvSpPr>
        <p:spPr>
          <a:xfrm rot="0">
            <a:off x="1028700" y="3492607"/>
            <a:ext cx="8659175" cy="1047750"/>
          </a:xfrm>
          <a:prstGeom prst="rect">
            <a:avLst/>
          </a:prstGeom>
        </p:spPr>
        <p:txBody>
          <a:bodyPr anchor="t" rtlCol="false" tIns="0" lIns="0" bIns="0" rIns="0">
            <a:spAutoFit/>
          </a:bodyPr>
          <a:lstStyle/>
          <a:p>
            <a:pPr algn="ctr">
              <a:lnSpc>
                <a:spcPts val="4200"/>
              </a:lnSpc>
              <a:spcBef>
                <a:spcPct val="0"/>
              </a:spcBef>
            </a:pPr>
            <a:r>
              <a:rPr lang="en-US" sz="3000" spc="-30">
                <a:solidFill>
                  <a:srgbClr val="000000"/>
                </a:solidFill>
                <a:latin typeface="Montserrat Bold"/>
              </a:rPr>
              <a:t>‘Brahma Muhurta’ - 1 ½ hours (90 mins) before sunrise and lasts for 48 minutes.</a:t>
            </a:r>
          </a:p>
        </p:txBody>
      </p:sp>
      <p:sp>
        <p:nvSpPr>
          <p:cNvPr name="TextBox 9" id="9"/>
          <p:cNvSpPr txBox="true"/>
          <p:nvPr/>
        </p:nvSpPr>
        <p:spPr>
          <a:xfrm rot="0">
            <a:off x="3456822" y="8586346"/>
            <a:ext cx="7135516" cy="396239"/>
          </a:xfrm>
          <a:prstGeom prst="rect">
            <a:avLst/>
          </a:prstGeom>
        </p:spPr>
        <p:txBody>
          <a:bodyPr anchor="t" rtlCol="false" tIns="0" lIns="0" bIns="0" rIns="0">
            <a:spAutoFit/>
          </a:bodyPr>
          <a:lstStyle/>
          <a:p>
            <a:pPr algn="ctr">
              <a:lnSpc>
                <a:spcPts val="3360"/>
              </a:lnSpc>
              <a:spcBef>
                <a:spcPct val="0"/>
              </a:spcBef>
            </a:pPr>
            <a:r>
              <a:rPr lang="en-US" sz="2400" spc="-24">
                <a:solidFill>
                  <a:srgbClr val="000000"/>
                </a:solidFill>
                <a:latin typeface="Montserrat Bold Italics"/>
              </a:rPr>
              <a:t>Ashtanga Hridaya</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499028" y="1465688"/>
            <a:ext cx="899920" cy="858299"/>
          </a:xfrm>
          <a:prstGeom prst="rect">
            <a:avLst/>
          </a:prstGeom>
        </p:spPr>
      </p:pic>
      <p:grpSp>
        <p:nvGrpSpPr>
          <p:cNvPr name="Group 3" id="3"/>
          <p:cNvGrpSpPr/>
          <p:nvPr/>
        </p:nvGrpSpPr>
        <p:grpSpPr>
          <a:xfrm rot="0">
            <a:off x="3161578" y="1797451"/>
            <a:ext cx="5982422" cy="1053071"/>
            <a:chOff x="0" y="0"/>
            <a:chExt cx="7976563" cy="1404095"/>
          </a:xfrm>
        </p:grpSpPr>
        <p:sp>
          <p:nvSpPr>
            <p:cNvPr name="TextBox 4" id="4"/>
            <p:cNvSpPr txBox="true"/>
            <p:nvPr/>
          </p:nvSpPr>
          <p:spPr>
            <a:xfrm rot="0">
              <a:off x="0" y="-66675"/>
              <a:ext cx="7976563" cy="729615"/>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IN BRAHMA MUHURTA</a:t>
              </a:r>
            </a:p>
          </p:txBody>
        </p:sp>
        <p:sp>
          <p:nvSpPr>
            <p:cNvPr name="TextBox 5" id="5"/>
            <p:cNvSpPr txBox="true"/>
            <p:nvPr/>
          </p:nvSpPr>
          <p:spPr>
            <a:xfrm rot="0">
              <a:off x="0" y="900963"/>
              <a:ext cx="7976563" cy="503132"/>
            </a:xfrm>
            <a:prstGeom prst="rect">
              <a:avLst/>
            </a:prstGeom>
          </p:spPr>
          <p:txBody>
            <a:bodyPr anchor="t" rtlCol="false" tIns="0" lIns="0" bIns="0" rIns="0">
              <a:spAutoFit/>
            </a:bodyPr>
            <a:lstStyle/>
            <a:p>
              <a:pPr>
                <a:lnSpc>
                  <a:spcPts val="3220"/>
                </a:lnSpc>
              </a:pPr>
            </a:p>
          </p:txBody>
        </p:sp>
      </p:grpSp>
      <p:sp>
        <p:nvSpPr>
          <p:cNvPr name="TextBox 6" id="6"/>
          <p:cNvSpPr txBox="true"/>
          <p:nvPr/>
        </p:nvSpPr>
        <p:spPr>
          <a:xfrm rot="0">
            <a:off x="2398948" y="2963075"/>
            <a:ext cx="17098114" cy="6966585"/>
          </a:xfrm>
          <a:prstGeom prst="rect">
            <a:avLst/>
          </a:prstGeom>
        </p:spPr>
        <p:txBody>
          <a:bodyPr anchor="t" rtlCol="false" tIns="0" lIns="0" bIns="0" rIns="0">
            <a:spAutoFit/>
          </a:bodyPr>
          <a:lstStyle/>
          <a:p>
            <a:pPr marL="647702" indent="-323851" lvl="1">
              <a:lnSpc>
                <a:spcPts val="5070"/>
              </a:lnSpc>
              <a:buFont typeface="Arial"/>
              <a:buChar char="•"/>
            </a:pPr>
            <a:r>
              <a:rPr lang="en-US" sz="3000" spc="-30">
                <a:solidFill>
                  <a:srgbClr val="000000"/>
                </a:solidFill>
                <a:latin typeface="Montserrat Bold"/>
              </a:rPr>
              <a:t>Prana (life force) &amp; Sattwa (purity) are enlivened</a:t>
            </a:r>
          </a:p>
          <a:p>
            <a:pPr marL="647702" indent="-323851" lvl="1">
              <a:lnSpc>
                <a:spcPts val="5070"/>
              </a:lnSpc>
              <a:buFont typeface="Arial"/>
              <a:buChar char="•"/>
            </a:pPr>
            <a:r>
              <a:rPr lang="en-US" sz="3000" spc="-30">
                <a:solidFill>
                  <a:srgbClr val="000000"/>
                </a:solidFill>
                <a:latin typeface="Montserrat Bold"/>
              </a:rPr>
              <a:t>The Doshas are in their equilibrium state</a:t>
            </a:r>
          </a:p>
          <a:p>
            <a:pPr marL="647702" indent="-323851" lvl="1">
              <a:lnSpc>
                <a:spcPts val="5070"/>
              </a:lnSpc>
              <a:buFont typeface="Arial"/>
              <a:buChar char="•"/>
            </a:pPr>
            <a:r>
              <a:rPr lang="en-US" sz="3000" spc="-30">
                <a:solidFill>
                  <a:srgbClr val="000000"/>
                </a:solidFill>
                <a:latin typeface="Montserrat Bold"/>
              </a:rPr>
              <a:t>Our connection to Nature is more complete</a:t>
            </a:r>
          </a:p>
          <a:p>
            <a:pPr marL="647702" indent="-323851" lvl="1">
              <a:lnSpc>
                <a:spcPts val="5070"/>
              </a:lnSpc>
              <a:buFont typeface="Arial"/>
              <a:buChar char="•"/>
            </a:pPr>
            <a:r>
              <a:rPr lang="en-US" sz="3000" spc="-30">
                <a:solidFill>
                  <a:srgbClr val="000000"/>
                </a:solidFill>
                <a:latin typeface="Montserrat Bold"/>
              </a:rPr>
              <a:t>Energy and Creativity increase</a:t>
            </a:r>
          </a:p>
          <a:p>
            <a:pPr marL="647702" indent="-323851" lvl="1">
              <a:lnSpc>
                <a:spcPts val="5070"/>
              </a:lnSpc>
              <a:buFont typeface="Arial"/>
              <a:buChar char="•"/>
            </a:pPr>
            <a:r>
              <a:rPr lang="en-US" sz="3000" spc="-30">
                <a:solidFill>
                  <a:srgbClr val="000000"/>
                </a:solidFill>
                <a:latin typeface="Montserrat Bold"/>
              </a:rPr>
              <a:t>Mind and body are more clear &amp; alert </a:t>
            </a:r>
          </a:p>
          <a:p>
            <a:pPr marL="647702" indent="-323851" lvl="1">
              <a:lnSpc>
                <a:spcPts val="5070"/>
              </a:lnSpc>
              <a:buFont typeface="Arial"/>
              <a:buChar char="•"/>
            </a:pPr>
            <a:r>
              <a:rPr lang="en-US" sz="3000" spc="-30">
                <a:solidFill>
                  <a:srgbClr val="000000"/>
                </a:solidFill>
                <a:latin typeface="Montserrat Bold"/>
              </a:rPr>
              <a:t>Body is more flexible and able to change</a:t>
            </a:r>
          </a:p>
          <a:p>
            <a:pPr marL="647702" indent="-323851" lvl="1">
              <a:lnSpc>
                <a:spcPts val="5070"/>
              </a:lnSpc>
              <a:buFont typeface="Arial"/>
              <a:buChar char="•"/>
            </a:pPr>
            <a:r>
              <a:rPr lang="en-US" sz="3000" spc="-30">
                <a:solidFill>
                  <a:srgbClr val="000000"/>
                </a:solidFill>
                <a:latin typeface="Montserrat Bold"/>
              </a:rPr>
              <a:t>Toxins &amp; dullness clear best </a:t>
            </a:r>
          </a:p>
          <a:p>
            <a:pPr marL="647702" indent="-323851" lvl="1">
              <a:lnSpc>
                <a:spcPts val="5070"/>
              </a:lnSpc>
              <a:buFont typeface="Arial"/>
              <a:buChar char="•"/>
            </a:pPr>
            <a:r>
              <a:rPr lang="en-US" sz="3000" spc="-30">
                <a:solidFill>
                  <a:srgbClr val="000000"/>
                </a:solidFill>
                <a:latin typeface="Montserrat Bold"/>
              </a:rPr>
              <a:t>Mind expands &amp; absorbs more</a:t>
            </a:r>
          </a:p>
          <a:p>
            <a:pPr marL="647702" indent="-323851" lvl="1">
              <a:lnSpc>
                <a:spcPts val="5070"/>
              </a:lnSpc>
              <a:buFont typeface="Arial"/>
              <a:buChar char="•"/>
            </a:pPr>
            <a:r>
              <a:rPr lang="en-US" sz="3000" spc="-30">
                <a:solidFill>
                  <a:srgbClr val="000000"/>
                </a:solidFill>
                <a:latin typeface="Montserrat Bold"/>
              </a:rPr>
              <a:t>Knowledge/perception is best</a:t>
            </a:r>
          </a:p>
          <a:p>
            <a:pPr marL="647702" indent="-323851" lvl="1">
              <a:lnSpc>
                <a:spcPts val="5070"/>
              </a:lnSpc>
              <a:buFont typeface="Arial"/>
              <a:buChar char="•"/>
            </a:pPr>
            <a:r>
              <a:rPr lang="en-US" sz="3000" spc="-30">
                <a:solidFill>
                  <a:srgbClr val="000000"/>
                </a:solidFill>
                <a:latin typeface="Montserrat Bold"/>
              </a:rPr>
              <a:t>Agni is enlivened &amp; strengthened more then</a:t>
            </a:r>
          </a:p>
          <a:p>
            <a:pPr>
              <a:lnSpc>
                <a:spcPts val="5070"/>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grpSp>
        <p:nvGrpSpPr>
          <p:cNvPr name="Group 2" id="2"/>
          <p:cNvGrpSpPr/>
          <p:nvPr/>
        </p:nvGrpSpPr>
        <p:grpSpPr>
          <a:xfrm rot="0">
            <a:off x="4722065" y="1028700"/>
            <a:ext cx="12537235" cy="1053071"/>
            <a:chOff x="0" y="0"/>
            <a:chExt cx="16716314" cy="1404095"/>
          </a:xfrm>
        </p:grpSpPr>
        <p:sp>
          <p:nvSpPr>
            <p:cNvPr name="TextBox 3" id="3"/>
            <p:cNvSpPr txBox="true"/>
            <p:nvPr/>
          </p:nvSpPr>
          <p:spPr>
            <a:xfrm rot="0">
              <a:off x="0" y="-66675"/>
              <a:ext cx="16716314" cy="729615"/>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THINGS TO DO DURING BRAHMA MUHURTA</a:t>
              </a:r>
            </a:p>
          </p:txBody>
        </p:sp>
        <p:sp>
          <p:nvSpPr>
            <p:cNvPr name="TextBox 4" id="4"/>
            <p:cNvSpPr txBox="true"/>
            <p:nvPr/>
          </p:nvSpPr>
          <p:spPr>
            <a:xfrm rot="0">
              <a:off x="0" y="900963"/>
              <a:ext cx="16716314" cy="503132"/>
            </a:xfrm>
            <a:prstGeom prst="rect">
              <a:avLst/>
            </a:prstGeom>
          </p:spPr>
          <p:txBody>
            <a:bodyPr anchor="t" rtlCol="false" tIns="0" lIns="0" bIns="0" rIns="0">
              <a:spAutoFit/>
            </a:bodyPr>
            <a:lstStyle/>
            <a:p>
              <a:pPr>
                <a:lnSpc>
                  <a:spcPts val="3220"/>
                </a:lnSpc>
              </a:pPr>
            </a:p>
          </p:txBody>
        </p:sp>
      </p:grpSp>
      <p:sp>
        <p:nvSpPr>
          <p:cNvPr name="TextBox 5" id="5"/>
          <p:cNvSpPr txBox="true"/>
          <p:nvPr/>
        </p:nvSpPr>
        <p:spPr>
          <a:xfrm rot="0">
            <a:off x="4722065" y="2138921"/>
            <a:ext cx="9144000" cy="7469124"/>
          </a:xfrm>
          <a:prstGeom prst="rect">
            <a:avLst/>
          </a:prstGeom>
        </p:spPr>
        <p:txBody>
          <a:bodyPr anchor="t" rtlCol="false" tIns="0" lIns="0" bIns="0" rIns="0">
            <a:spAutoFit/>
          </a:bodyPr>
          <a:lstStyle/>
          <a:p>
            <a:pPr>
              <a:lnSpc>
                <a:spcPts val="3467"/>
              </a:lnSpc>
            </a:pPr>
            <a:r>
              <a:rPr lang="en-US" sz="3399" spc="-33">
                <a:solidFill>
                  <a:srgbClr val="000000"/>
                </a:solidFill>
                <a:latin typeface="Montserrat Bold"/>
              </a:rPr>
              <a:t>Meditate and pray</a:t>
            </a:r>
          </a:p>
          <a:p>
            <a:pPr>
              <a:lnSpc>
                <a:spcPts val="3467"/>
              </a:lnSpc>
            </a:pPr>
            <a:r>
              <a:rPr lang="en-US" sz="3399" spc="-33">
                <a:solidFill>
                  <a:srgbClr val="000000"/>
                </a:solidFill>
                <a:latin typeface="Montserrat Bold"/>
              </a:rPr>
              <a:t> </a:t>
            </a:r>
          </a:p>
          <a:p>
            <a:pPr>
              <a:lnSpc>
                <a:spcPts val="3467"/>
              </a:lnSpc>
            </a:pPr>
            <a:r>
              <a:rPr lang="en-US" sz="3399" spc="-33">
                <a:solidFill>
                  <a:srgbClr val="000000"/>
                </a:solidFill>
                <a:latin typeface="Montserrat Bold"/>
              </a:rPr>
              <a:t>Read Scriptures</a:t>
            </a:r>
          </a:p>
          <a:p>
            <a:pPr>
              <a:lnSpc>
                <a:spcPts val="3467"/>
              </a:lnSpc>
            </a:pPr>
            <a:r>
              <a:rPr lang="en-US" sz="3399" spc="-33">
                <a:solidFill>
                  <a:srgbClr val="000000"/>
                </a:solidFill>
                <a:latin typeface="Montserrat Bold"/>
              </a:rPr>
              <a:t> </a:t>
            </a:r>
          </a:p>
          <a:p>
            <a:pPr>
              <a:lnSpc>
                <a:spcPts val="3467"/>
              </a:lnSpc>
            </a:pPr>
            <a:r>
              <a:rPr lang="en-US" sz="3399" spc="-33">
                <a:solidFill>
                  <a:srgbClr val="000000"/>
                </a:solidFill>
                <a:latin typeface="Montserrat Bold"/>
              </a:rPr>
              <a:t>Do Abhyanga</a:t>
            </a:r>
          </a:p>
          <a:p>
            <a:pPr>
              <a:lnSpc>
                <a:spcPts val="3467"/>
              </a:lnSpc>
            </a:pPr>
            <a:r>
              <a:rPr lang="en-US" sz="3399" spc="-33">
                <a:solidFill>
                  <a:srgbClr val="000000"/>
                </a:solidFill>
                <a:latin typeface="Montserrat Bold"/>
              </a:rPr>
              <a:t> </a:t>
            </a:r>
          </a:p>
          <a:p>
            <a:pPr>
              <a:lnSpc>
                <a:spcPts val="3467"/>
              </a:lnSpc>
            </a:pPr>
            <a:r>
              <a:rPr lang="en-US" sz="3399" spc="-33">
                <a:solidFill>
                  <a:srgbClr val="000000"/>
                </a:solidFill>
                <a:latin typeface="Montserrat Bold"/>
              </a:rPr>
              <a:t>Yoga</a:t>
            </a:r>
          </a:p>
          <a:p>
            <a:pPr>
              <a:lnSpc>
                <a:spcPts val="3467"/>
              </a:lnSpc>
            </a:pPr>
            <a:r>
              <a:rPr lang="en-US" sz="3399" spc="-33">
                <a:solidFill>
                  <a:srgbClr val="000000"/>
                </a:solidFill>
                <a:latin typeface="Montserrat Bold"/>
              </a:rPr>
              <a:t> </a:t>
            </a:r>
          </a:p>
          <a:p>
            <a:pPr>
              <a:lnSpc>
                <a:spcPts val="3467"/>
              </a:lnSpc>
            </a:pPr>
            <a:r>
              <a:rPr lang="en-US" sz="3399" spc="-33">
                <a:solidFill>
                  <a:srgbClr val="000000"/>
                </a:solidFill>
                <a:latin typeface="Montserrat Bold"/>
              </a:rPr>
              <a:t>Journal</a:t>
            </a:r>
          </a:p>
          <a:p>
            <a:pPr>
              <a:lnSpc>
                <a:spcPts val="3467"/>
              </a:lnSpc>
            </a:pPr>
            <a:r>
              <a:rPr lang="en-US" sz="3399" spc="-33">
                <a:solidFill>
                  <a:srgbClr val="000000"/>
                </a:solidFill>
                <a:latin typeface="Montserrat Bold"/>
              </a:rPr>
              <a:t> </a:t>
            </a:r>
          </a:p>
          <a:p>
            <a:pPr>
              <a:lnSpc>
                <a:spcPts val="3467"/>
              </a:lnSpc>
            </a:pPr>
            <a:r>
              <a:rPr lang="en-US" sz="3399" spc="-33">
                <a:solidFill>
                  <a:srgbClr val="000000"/>
                </a:solidFill>
                <a:latin typeface="Montserrat Bold"/>
              </a:rPr>
              <a:t>Walk</a:t>
            </a:r>
          </a:p>
          <a:p>
            <a:pPr>
              <a:lnSpc>
                <a:spcPts val="3467"/>
              </a:lnSpc>
            </a:pPr>
          </a:p>
          <a:p>
            <a:pPr>
              <a:lnSpc>
                <a:spcPts val="3467"/>
              </a:lnSpc>
            </a:pPr>
            <a:r>
              <a:rPr lang="en-US" sz="3399" spc="-33">
                <a:solidFill>
                  <a:srgbClr val="000000"/>
                </a:solidFill>
                <a:latin typeface="Montserrat Bold"/>
              </a:rPr>
              <a:t>Listen to chanting or prayer</a:t>
            </a:r>
          </a:p>
          <a:p>
            <a:pPr>
              <a:lnSpc>
                <a:spcPts val="3467"/>
              </a:lnSpc>
            </a:pPr>
          </a:p>
          <a:p>
            <a:pPr>
              <a:lnSpc>
                <a:spcPts val="3467"/>
              </a:lnSpc>
            </a:pPr>
            <a:r>
              <a:rPr lang="en-US" sz="3399" spc="-33">
                <a:solidFill>
                  <a:srgbClr val="000000"/>
                </a:solidFill>
                <a:latin typeface="Montserrat Bold"/>
              </a:rPr>
              <a:t>Affirmations</a:t>
            </a:r>
          </a:p>
          <a:p>
            <a:pPr>
              <a:lnSpc>
                <a:spcPts val="3467"/>
              </a:lnSpc>
            </a:pPr>
          </a:p>
          <a:p>
            <a:pPr>
              <a:lnSpc>
                <a:spcPts val="3467"/>
              </a:lnSpc>
            </a:pPr>
            <a:r>
              <a:rPr lang="en-US" sz="3399" spc="-33">
                <a:solidFill>
                  <a:srgbClr val="000000"/>
                </a:solidFill>
                <a:latin typeface="Montserrat Bold"/>
              </a:rPr>
              <a:t>Make a plan for the day</a:t>
            </a:r>
          </a:p>
        </p:txBody>
      </p:sp>
      <p:pic>
        <p:nvPicPr>
          <p:cNvPr name="Picture 6" id="6"/>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3314207" y="696937"/>
            <a:ext cx="899920" cy="858299"/>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grpSp>
        <p:nvGrpSpPr>
          <p:cNvPr name="Group 2" id="2"/>
          <p:cNvGrpSpPr/>
          <p:nvPr/>
        </p:nvGrpSpPr>
        <p:grpSpPr>
          <a:xfrm rot="0">
            <a:off x="4957366" y="1798221"/>
            <a:ext cx="12537235" cy="1053071"/>
            <a:chOff x="0" y="0"/>
            <a:chExt cx="16716314" cy="1404095"/>
          </a:xfrm>
        </p:grpSpPr>
        <p:sp>
          <p:nvSpPr>
            <p:cNvPr name="TextBox 3" id="3"/>
            <p:cNvSpPr txBox="true"/>
            <p:nvPr/>
          </p:nvSpPr>
          <p:spPr>
            <a:xfrm rot="0">
              <a:off x="0" y="-66675"/>
              <a:ext cx="16716314" cy="729615"/>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DURING BRAHMA MUHURTA </a:t>
              </a:r>
              <a:r>
                <a:rPr lang="en-US" sz="3300" spc="-33">
                  <a:solidFill>
                    <a:srgbClr val="FF1616"/>
                  </a:solidFill>
                  <a:latin typeface="Montserrat Bold"/>
                </a:rPr>
                <a:t>AVOID </a:t>
              </a:r>
            </a:p>
          </p:txBody>
        </p:sp>
        <p:sp>
          <p:nvSpPr>
            <p:cNvPr name="TextBox 4" id="4"/>
            <p:cNvSpPr txBox="true"/>
            <p:nvPr/>
          </p:nvSpPr>
          <p:spPr>
            <a:xfrm rot="0">
              <a:off x="0" y="900963"/>
              <a:ext cx="16716314" cy="503132"/>
            </a:xfrm>
            <a:prstGeom prst="rect">
              <a:avLst/>
            </a:prstGeom>
          </p:spPr>
          <p:txBody>
            <a:bodyPr anchor="t" rtlCol="false" tIns="0" lIns="0" bIns="0" rIns="0">
              <a:spAutoFit/>
            </a:bodyPr>
            <a:lstStyle/>
            <a:p>
              <a:pPr>
                <a:lnSpc>
                  <a:spcPts val="3220"/>
                </a:lnSpc>
              </a:pPr>
            </a:p>
          </p:txBody>
        </p:sp>
      </p:grpSp>
      <p:sp>
        <p:nvSpPr>
          <p:cNvPr name="TextBox 5" id="5"/>
          <p:cNvSpPr txBox="true"/>
          <p:nvPr/>
        </p:nvSpPr>
        <p:spPr>
          <a:xfrm rot="0">
            <a:off x="4596146" y="2375362"/>
            <a:ext cx="7491611" cy="2512949"/>
          </a:xfrm>
          <a:prstGeom prst="rect">
            <a:avLst/>
          </a:prstGeom>
        </p:spPr>
        <p:txBody>
          <a:bodyPr anchor="t" rtlCol="false" tIns="0" lIns="0" bIns="0" rIns="0">
            <a:spAutoFit/>
          </a:bodyPr>
          <a:lstStyle/>
          <a:p>
            <a:pPr>
              <a:lnSpc>
                <a:spcPts val="6867"/>
              </a:lnSpc>
            </a:pPr>
          </a:p>
          <a:p>
            <a:pPr marL="734059" indent="-367030" lvl="1">
              <a:lnSpc>
                <a:spcPts val="6867"/>
              </a:lnSpc>
              <a:buFont typeface="Arial"/>
              <a:buChar char="•"/>
            </a:pPr>
            <a:r>
              <a:rPr lang="en-US" sz="3399" spc="-33">
                <a:solidFill>
                  <a:srgbClr val="000000"/>
                </a:solidFill>
                <a:latin typeface="Montserrat Bold"/>
              </a:rPr>
              <a:t>Eating</a:t>
            </a:r>
          </a:p>
          <a:p>
            <a:pPr marL="734059" indent="-367030" lvl="1">
              <a:lnSpc>
                <a:spcPts val="6867"/>
              </a:lnSpc>
              <a:buFont typeface="Arial"/>
              <a:buChar char="•"/>
            </a:pPr>
            <a:r>
              <a:rPr lang="en-US" sz="3399" spc="-33">
                <a:solidFill>
                  <a:srgbClr val="000000"/>
                </a:solidFill>
                <a:latin typeface="Montserrat Bold"/>
              </a:rPr>
              <a:t>Straining mentally or physically</a:t>
            </a:r>
          </a:p>
        </p:txBody>
      </p:sp>
      <p:pic>
        <p:nvPicPr>
          <p:cNvPr name="Picture 6" id="6"/>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3314207" y="1466457"/>
            <a:ext cx="899920" cy="858299"/>
          </a:xfrm>
          <a:prstGeom prst="rect">
            <a:avLst/>
          </a:prstGeom>
        </p:spPr>
      </p:pic>
    </p:spTree>
  </p:cSld>
  <p:clrMapOvr>
    <a:masterClrMapping/>
  </p:clrMapOvr>
</p:sld>
</file>

<file path=ppt/slides/slide17.xml><?xml version="1.0" encoding="utf-8"?>
<p:sld xmlns:p="http://schemas.openxmlformats.org/presentationml/2006/main" xmlns:a="http://schemas.openxmlformats.org/drawingml/2006/main">
  <p:cSld>
    <p:bg>
      <p:bgPr>
        <a:solidFill>
          <a:srgbClr val="E7DFD4"/>
        </a:solidFill>
      </p:bgPr>
    </p:bg>
    <p:spTree>
      <p:nvGrpSpPr>
        <p:cNvPr id="1" name=""/>
        <p:cNvGrpSpPr/>
        <p:nvPr/>
      </p:nvGrpSpPr>
      <p:grpSpPr>
        <a:xfrm>
          <a:off x="0" y="0"/>
          <a:ext cx="0" cy="0"/>
          <a:chOff x="0" y="0"/>
          <a:chExt cx="0" cy="0"/>
        </a:xfrm>
      </p:grpSpPr>
      <p:grpSp>
        <p:nvGrpSpPr>
          <p:cNvPr name="Group 2" id="2"/>
          <p:cNvGrpSpPr/>
          <p:nvPr/>
        </p:nvGrpSpPr>
        <p:grpSpPr>
          <a:xfrm rot="0">
            <a:off x="1443731" y="2939089"/>
            <a:ext cx="14873636" cy="1142607"/>
            <a:chOff x="0" y="0"/>
            <a:chExt cx="19831514" cy="1523476"/>
          </a:xfrm>
        </p:grpSpPr>
        <p:sp>
          <p:nvSpPr>
            <p:cNvPr name="TextBox 3" id="3"/>
            <p:cNvSpPr txBox="true"/>
            <p:nvPr/>
          </p:nvSpPr>
          <p:spPr>
            <a:xfrm rot="0">
              <a:off x="0" y="-76200"/>
              <a:ext cx="19831514" cy="858521"/>
            </a:xfrm>
            <a:prstGeom prst="rect">
              <a:avLst/>
            </a:prstGeom>
          </p:spPr>
          <p:txBody>
            <a:bodyPr anchor="t" rtlCol="false" tIns="0" lIns="0" bIns="0" rIns="0">
              <a:spAutoFit/>
            </a:bodyPr>
            <a:lstStyle/>
            <a:p>
              <a:pPr>
                <a:lnSpc>
                  <a:spcPts val="5459"/>
                </a:lnSpc>
              </a:pPr>
              <a:r>
                <a:rPr lang="en-US" sz="3899" spc="-38">
                  <a:solidFill>
                    <a:srgbClr val="000000"/>
                  </a:solidFill>
                  <a:latin typeface="Montserrat Bold Italics"/>
                </a:rPr>
                <a:t>Brahmi Muhurta Uthishta Jeerna Ajeerna Nirupayan</a:t>
              </a:r>
            </a:p>
          </p:txBody>
        </p:sp>
        <p:sp>
          <p:nvSpPr>
            <p:cNvPr name="TextBox 4" id="4"/>
            <p:cNvSpPr txBox="true"/>
            <p:nvPr/>
          </p:nvSpPr>
          <p:spPr>
            <a:xfrm rot="0">
              <a:off x="0" y="1020344"/>
              <a:ext cx="19831514" cy="503132"/>
            </a:xfrm>
            <a:prstGeom prst="rect">
              <a:avLst/>
            </a:prstGeom>
          </p:spPr>
          <p:txBody>
            <a:bodyPr anchor="t" rtlCol="false" tIns="0" lIns="0" bIns="0" rIns="0">
              <a:spAutoFit/>
            </a:bodyPr>
            <a:lstStyle/>
            <a:p>
              <a:pPr>
                <a:lnSpc>
                  <a:spcPts val="3220"/>
                </a:lnSpc>
              </a:pPr>
            </a:p>
          </p:txBody>
        </p:sp>
      </p:grpSp>
      <p:sp>
        <p:nvSpPr>
          <p:cNvPr name="TextBox 5" id="5"/>
          <p:cNvSpPr txBox="true"/>
          <p:nvPr/>
        </p:nvSpPr>
        <p:spPr>
          <a:xfrm rot="0">
            <a:off x="1443731" y="4182856"/>
            <a:ext cx="15815569" cy="4246499"/>
          </a:xfrm>
          <a:prstGeom prst="rect">
            <a:avLst/>
          </a:prstGeom>
        </p:spPr>
        <p:txBody>
          <a:bodyPr anchor="t" rtlCol="false" tIns="0" lIns="0" bIns="0" rIns="0">
            <a:spAutoFit/>
          </a:bodyPr>
          <a:lstStyle/>
          <a:p>
            <a:pPr>
              <a:lnSpc>
                <a:spcPts val="6867"/>
              </a:lnSpc>
            </a:pPr>
            <a:r>
              <a:rPr lang="en-US" sz="3399" spc="-33">
                <a:solidFill>
                  <a:srgbClr val="000000"/>
                </a:solidFill>
                <a:latin typeface="Montserrat"/>
              </a:rPr>
              <a:t>This shloka advises us to get up in the Brahma Muhurta if we have fully digested our food. If not we need to sleep more, so the night-time digestive cycle can finish properly. Otherwise, indigestion will linger and the next day's food will not digest well.</a:t>
            </a:r>
          </a:p>
          <a:p>
            <a:pPr>
              <a:lnSpc>
                <a:spcPts val="6867"/>
              </a:lnSpc>
            </a:pPr>
          </a:p>
        </p:txBody>
      </p:sp>
    </p:spTree>
  </p:cSld>
  <p:clrMapOvr>
    <a:masterClrMapping/>
  </p:clrMapOvr>
</p:sld>
</file>

<file path=ppt/slides/slide18.xml><?xml version="1.0" encoding="utf-8"?>
<p:sld xmlns:p="http://schemas.openxmlformats.org/presentationml/2006/main" xmlns:a="http://schemas.openxmlformats.org/drawingml/2006/main">
  <p:cSld>
    <p:bg>
      <p:bgPr>
        <a:solidFill>
          <a:srgbClr val="E7DFD4"/>
        </a:solidFill>
      </p:bgPr>
    </p:bg>
    <p:spTree>
      <p:nvGrpSpPr>
        <p:cNvPr id="1" name=""/>
        <p:cNvGrpSpPr/>
        <p:nvPr/>
      </p:nvGrpSpPr>
      <p:grpSpPr>
        <a:xfrm>
          <a:off x="0" y="0"/>
          <a:ext cx="0" cy="0"/>
          <a:chOff x="0" y="0"/>
          <a:chExt cx="0" cy="0"/>
        </a:xfrm>
      </p:grpSpPr>
      <p:sp>
        <p:nvSpPr>
          <p:cNvPr name="TextBox 2" id="2"/>
          <p:cNvSpPr txBox="true"/>
          <p:nvPr/>
        </p:nvSpPr>
        <p:spPr>
          <a:xfrm rot="0">
            <a:off x="2298073" y="2985112"/>
            <a:ext cx="12537235" cy="389255"/>
          </a:xfrm>
          <a:prstGeom prst="rect">
            <a:avLst/>
          </a:prstGeom>
        </p:spPr>
        <p:txBody>
          <a:bodyPr anchor="t" rtlCol="false" tIns="0" lIns="0" bIns="0" rIns="0">
            <a:spAutoFit/>
          </a:bodyPr>
          <a:lstStyle/>
          <a:p>
            <a:pPr>
              <a:lnSpc>
                <a:spcPts val="3220"/>
              </a:lnSpc>
            </a:pPr>
          </a:p>
        </p:txBody>
      </p:sp>
      <p:sp>
        <p:nvSpPr>
          <p:cNvPr name="TextBox 3" id="3"/>
          <p:cNvSpPr txBox="true"/>
          <p:nvPr/>
        </p:nvSpPr>
        <p:spPr>
          <a:xfrm rot="0">
            <a:off x="1829034" y="4032649"/>
            <a:ext cx="15048392" cy="2512949"/>
          </a:xfrm>
          <a:prstGeom prst="rect">
            <a:avLst/>
          </a:prstGeom>
        </p:spPr>
        <p:txBody>
          <a:bodyPr anchor="t" rtlCol="false" tIns="0" lIns="0" bIns="0" rIns="0">
            <a:spAutoFit/>
          </a:bodyPr>
          <a:lstStyle/>
          <a:p>
            <a:pPr>
              <a:lnSpc>
                <a:spcPts val="6867"/>
              </a:lnSpc>
            </a:pPr>
            <a:r>
              <a:rPr lang="en-US" sz="3399" spc="-33">
                <a:solidFill>
                  <a:srgbClr val="000000"/>
                </a:solidFill>
                <a:latin typeface="Montserrat"/>
              </a:rPr>
              <a:t>Eat early &amp; light in the night and go to bed early. With this, the earlier food will be digested &amp; you can wake up early. And when the digestive system is clear, there is no chance of getting Ama that leads to disease.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874644" y="2705806"/>
            <a:ext cx="899920" cy="858299"/>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644911" y="4135242"/>
            <a:ext cx="1359384" cy="978757"/>
          </a:xfrm>
          <a:prstGeom prst="rect">
            <a:avLst/>
          </a:prstGeom>
        </p:spPr>
      </p:pic>
      <p:sp>
        <p:nvSpPr>
          <p:cNvPr name="TextBox 4" id="4"/>
          <p:cNvSpPr txBox="true"/>
          <p:nvPr/>
        </p:nvSpPr>
        <p:spPr>
          <a:xfrm rot="0">
            <a:off x="0" y="940752"/>
            <a:ext cx="18288000" cy="918209"/>
          </a:xfrm>
          <a:prstGeom prst="rect">
            <a:avLst/>
          </a:prstGeom>
        </p:spPr>
        <p:txBody>
          <a:bodyPr anchor="t" rtlCol="false" tIns="0" lIns="0" bIns="0" rIns="0">
            <a:spAutoFit/>
          </a:bodyPr>
          <a:lstStyle/>
          <a:p>
            <a:pPr algn="ctr">
              <a:lnSpc>
                <a:spcPts val="7410"/>
              </a:lnSpc>
            </a:pPr>
            <a:r>
              <a:rPr lang="en-US" sz="5700" spc="-171">
                <a:solidFill>
                  <a:srgbClr val="362D25"/>
                </a:solidFill>
                <a:latin typeface="Montserrat Classic"/>
              </a:rPr>
              <a:t>THE TOP 5 SELF-CARE MORNING PRACTICES</a:t>
            </a:r>
          </a:p>
        </p:txBody>
      </p:sp>
      <p:grpSp>
        <p:nvGrpSpPr>
          <p:cNvPr name="Group 5" id="5"/>
          <p:cNvGrpSpPr/>
          <p:nvPr/>
        </p:nvGrpSpPr>
        <p:grpSpPr>
          <a:xfrm rot="0">
            <a:off x="2537194" y="3037569"/>
            <a:ext cx="5982422" cy="1053071"/>
            <a:chOff x="0" y="0"/>
            <a:chExt cx="7976563" cy="1404095"/>
          </a:xfrm>
        </p:grpSpPr>
        <p:sp>
          <p:nvSpPr>
            <p:cNvPr name="TextBox 6" id="6"/>
            <p:cNvSpPr txBox="true"/>
            <p:nvPr/>
          </p:nvSpPr>
          <p:spPr>
            <a:xfrm rot="0">
              <a:off x="0" y="-66675"/>
              <a:ext cx="7976563" cy="729615"/>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RISE BEFORE SUNRISE</a:t>
              </a:r>
            </a:p>
          </p:txBody>
        </p:sp>
        <p:sp>
          <p:nvSpPr>
            <p:cNvPr name="TextBox 7" id="7"/>
            <p:cNvSpPr txBox="true"/>
            <p:nvPr/>
          </p:nvSpPr>
          <p:spPr>
            <a:xfrm rot="0">
              <a:off x="0" y="900963"/>
              <a:ext cx="7976563" cy="503132"/>
            </a:xfrm>
            <a:prstGeom prst="rect">
              <a:avLst/>
            </a:prstGeom>
          </p:spPr>
          <p:txBody>
            <a:bodyPr anchor="t" rtlCol="false" tIns="0" lIns="0" bIns="0" rIns="0">
              <a:spAutoFit/>
            </a:bodyPr>
            <a:lstStyle/>
            <a:p>
              <a:pPr>
                <a:lnSpc>
                  <a:spcPts val="3220"/>
                </a:lnSpc>
              </a:pPr>
            </a:p>
          </p:txBody>
        </p:sp>
      </p:grpSp>
      <p:sp>
        <p:nvSpPr>
          <p:cNvPr name="TextBox 8" id="8"/>
          <p:cNvSpPr txBox="true"/>
          <p:nvPr/>
        </p:nvSpPr>
        <p:spPr>
          <a:xfrm rot="0">
            <a:off x="2537194" y="4309343"/>
            <a:ext cx="7453431" cy="563880"/>
          </a:xfrm>
          <a:prstGeom prst="rect">
            <a:avLst/>
          </a:prstGeom>
        </p:spPr>
        <p:txBody>
          <a:bodyPr anchor="t" rtlCol="false" tIns="0" lIns="0" bIns="0" rIns="0">
            <a:spAutoFit/>
          </a:bodyPr>
          <a:lstStyle/>
          <a:p>
            <a:pPr>
              <a:lnSpc>
                <a:spcPts val="4620"/>
              </a:lnSpc>
            </a:pPr>
            <a:r>
              <a:rPr lang="en-US" sz="3300" spc="-33">
                <a:solidFill>
                  <a:srgbClr val="FF1616"/>
                </a:solidFill>
                <a:latin typeface="Montserrat Bold"/>
              </a:rPr>
              <a:t>OFFER A PRAYER OF GRATITUDE</a:t>
            </a:r>
          </a:p>
        </p:txBody>
      </p:sp>
    </p:spTree>
  </p:cSld>
  <p:clrMapOvr>
    <a:masterClrMapping/>
  </p:clrMapOvr>
</p:sld>
</file>

<file path=ppt/slides/slide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5400000">
            <a:off x="2039368" y="4669359"/>
            <a:ext cx="929232" cy="0"/>
          </a:xfrm>
          <a:prstGeom prst="line">
            <a:avLst/>
          </a:prstGeom>
          <a:ln cap="rnd" w="19050">
            <a:solidFill>
              <a:srgbClr val="000000"/>
            </a:solidFill>
            <a:prstDash val="solid"/>
            <a:headEnd type="none" len="sm" w="sm"/>
            <a:tailEnd type="none" len="sm" w="sm"/>
          </a:ln>
        </p:spPr>
      </p:sp>
      <p:sp>
        <p:nvSpPr>
          <p:cNvPr name="TextBox 3" id="3"/>
          <p:cNvSpPr txBox="true"/>
          <p:nvPr/>
        </p:nvSpPr>
        <p:spPr>
          <a:xfrm rot="0">
            <a:off x="3201633" y="4006850"/>
            <a:ext cx="11884734" cy="2054226"/>
          </a:xfrm>
          <a:prstGeom prst="rect">
            <a:avLst/>
          </a:prstGeom>
        </p:spPr>
        <p:txBody>
          <a:bodyPr anchor="t" rtlCol="false" tIns="0" lIns="0" bIns="0" rIns="0">
            <a:spAutoFit/>
          </a:bodyPr>
          <a:lstStyle/>
          <a:p>
            <a:pPr>
              <a:lnSpc>
                <a:spcPts val="4000"/>
              </a:lnSpc>
            </a:pPr>
            <a:r>
              <a:rPr lang="en-US" sz="4000">
                <a:solidFill>
                  <a:srgbClr val="010101"/>
                </a:solidFill>
                <a:latin typeface="Montserrat Classic"/>
              </a:rPr>
              <a:t>The doctor of the future will give no medicine but will interest his patients in the care of the human frame, in the diet, and in the cause and prevention of disease.</a:t>
            </a:r>
          </a:p>
        </p:txBody>
      </p:sp>
      <p:grpSp>
        <p:nvGrpSpPr>
          <p:cNvPr name="Group 4" id="4"/>
          <p:cNvGrpSpPr/>
          <p:nvPr/>
        </p:nvGrpSpPr>
        <p:grpSpPr>
          <a:xfrm rot="0">
            <a:off x="9958189" y="7390521"/>
            <a:ext cx="6880304" cy="922592"/>
            <a:chOff x="0" y="0"/>
            <a:chExt cx="9173739" cy="1230122"/>
          </a:xfrm>
        </p:grpSpPr>
        <p:sp>
          <p:nvSpPr>
            <p:cNvPr name="TextBox 5" id="5"/>
            <p:cNvSpPr txBox="true"/>
            <p:nvPr/>
          </p:nvSpPr>
          <p:spPr>
            <a:xfrm rot="0">
              <a:off x="0" y="38100"/>
              <a:ext cx="9173739" cy="465669"/>
            </a:xfrm>
            <a:prstGeom prst="rect">
              <a:avLst/>
            </a:prstGeom>
          </p:spPr>
          <p:txBody>
            <a:bodyPr anchor="t" rtlCol="false" tIns="0" lIns="0" bIns="0" rIns="0">
              <a:spAutoFit/>
            </a:bodyPr>
            <a:lstStyle/>
            <a:p>
              <a:pPr algn="ctr">
                <a:lnSpc>
                  <a:spcPts val="2500"/>
                </a:lnSpc>
              </a:pPr>
            </a:p>
          </p:txBody>
        </p:sp>
        <p:sp>
          <p:nvSpPr>
            <p:cNvPr name="TextBox 6" id="6"/>
            <p:cNvSpPr txBox="true"/>
            <p:nvPr/>
          </p:nvSpPr>
          <p:spPr>
            <a:xfrm rot="0">
              <a:off x="0" y="767419"/>
              <a:ext cx="9173739" cy="462703"/>
            </a:xfrm>
            <a:prstGeom prst="rect">
              <a:avLst/>
            </a:prstGeom>
          </p:spPr>
          <p:txBody>
            <a:bodyPr anchor="t" rtlCol="false" tIns="0" lIns="0" bIns="0" rIns="0">
              <a:spAutoFit/>
            </a:bodyPr>
            <a:lstStyle/>
            <a:p>
              <a:pPr algn="ctr">
                <a:lnSpc>
                  <a:spcPts val="2599"/>
                </a:lnSpc>
              </a:pPr>
              <a:r>
                <a:rPr lang="en-US" sz="2599">
                  <a:solidFill>
                    <a:srgbClr val="000000"/>
                  </a:solidFill>
                  <a:latin typeface="Montserrat Bold"/>
                </a:rPr>
                <a:t>Thomas Edison</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4274" t="0" r="24274" b="0"/>
          <a:stretch>
            <a:fillRect/>
          </a:stretch>
        </p:blipFill>
        <p:spPr>
          <a:xfrm flipH="false" flipV="false" rot="0">
            <a:off x="11218849" y="0"/>
            <a:ext cx="8115300" cy="10515381"/>
          </a:xfrm>
          <a:prstGeom prst="rect">
            <a:avLst/>
          </a:prstGeom>
        </p:spPr>
      </p:pic>
      <p:sp>
        <p:nvSpPr>
          <p:cNvPr name="TextBox 3" id="3"/>
          <p:cNvSpPr txBox="true"/>
          <p:nvPr/>
        </p:nvSpPr>
        <p:spPr>
          <a:xfrm rot="0">
            <a:off x="697433" y="3905362"/>
            <a:ext cx="9855406" cy="4864735"/>
          </a:xfrm>
          <a:prstGeom prst="rect">
            <a:avLst/>
          </a:prstGeom>
        </p:spPr>
        <p:txBody>
          <a:bodyPr anchor="t" rtlCol="false" tIns="0" lIns="0" bIns="0" rIns="0">
            <a:spAutoFit/>
          </a:bodyPr>
          <a:lstStyle/>
          <a:p>
            <a:pPr algn="ctr">
              <a:lnSpc>
                <a:spcPts val="4340"/>
              </a:lnSpc>
            </a:pPr>
            <a:r>
              <a:rPr lang="en-US" sz="3100" spc="-31">
                <a:solidFill>
                  <a:srgbClr val="000000"/>
                </a:solidFill>
                <a:latin typeface="Montserrat Bold"/>
              </a:rPr>
              <a:t> "Thank you God for this beautiful day before me." </a:t>
            </a:r>
          </a:p>
          <a:p>
            <a:pPr algn="ctr">
              <a:lnSpc>
                <a:spcPts val="4340"/>
              </a:lnSpc>
            </a:pPr>
          </a:p>
          <a:p>
            <a:pPr algn="ctr">
              <a:lnSpc>
                <a:spcPts val="4340"/>
              </a:lnSpc>
            </a:pPr>
          </a:p>
          <a:p>
            <a:pPr algn="ctr">
              <a:lnSpc>
                <a:spcPts val="4340"/>
              </a:lnSpc>
            </a:pPr>
            <a:r>
              <a:rPr lang="en-US" sz="3100" spc="-31">
                <a:solidFill>
                  <a:srgbClr val="000000"/>
                </a:solidFill>
                <a:latin typeface="Montserrat Bold"/>
              </a:rPr>
              <a:t>Positive affirmation such as: "I am happy, I am healthy, and I am healing." "I am grateful to be alive, I am blessed by the best." A simple affirmation statement rewires how you feel about that day.</a:t>
            </a:r>
          </a:p>
          <a:p>
            <a:pPr algn="ctr">
              <a:lnSpc>
                <a:spcPts val="4340"/>
              </a:lnSpc>
              <a:spcBef>
                <a:spcPct val="0"/>
              </a:spcBef>
            </a:pPr>
          </a:p>
        </p:txBody>
      </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83969" y="1378859"/>
            <a:ext cx="1359384" cy="978757"/>
          </a:xfrm>
          <a:prstGeom prst="rect">
            <a:avLst/>
          </a:prstGeom>
        </p:spPr>
      </p:pic>
      <p:sp>
        <p:nvSpPr>
          <p:cNvPr name="TextBox 5" id="5"/>
          <p:cNvSpPr txBox="true"/>
          <p:nvPr/>
        </p:nvSpPr>
        <p:spPr>
          <a:xfrm rot="0">
            <a:off x="2276251" y="1552960"/>
            <a:ext cx="7453431" cy="563880"/>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OFFER A PRAYER OF GRATITUDE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874644" y="2705806"/>
            <a:ext cx="899920" cy="858299"/>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644911" y="4135242"/>
            <a:ext cx="1359384" cy="978757"/>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815027" y="5647399"/>
            <a:ext cx="873932" cy="873932"/>
          </a:xfrm>
          <a:prstGeom prst="rect">
            <a:avLst/>
          </a:prstGeom>
        </p:spPr>
      </p:pic>
      <p:sp>
        <p:nvSpPr>
          <p:cNvPr name="TextBox 5" id="5"/>
          <p:cNvSpPr txBox="true"/>
          <p:nvPr/>
        </p:nvSpPr>
        <p:spPr>
          <a:xfrm rot="0">
            <a:off x="0" y="940752"/>
            <a:ext cx="18288000" cy="918209"/>
          </a:xfrm>
          <a:prstGeom prst="rect">
            <a:avLst/>
          </a:prstGeom>
        </p:spPr>
        <p:txBody>
          <a:bodyPr anchor="t" rtlCol="false" tIns="0" lIns="0" bIns="0" rIns="0">
            <a:spAutoFit/>
          </a:bodyPr>
          <a:lstStyle/>
          <a:p>
            <a:pPr algn="ctr">
              <a:lnSpc>
                <a:spcPts val="7410"/>
              </a:lnSpc>
            </a:pPr>
            <a:r>
              <a:rPr lang="en-US" sz="5700" spc="-171">
                <a:solidFill>
                  <a:srgbClr val="362D25"/>
                </a:solidFill>
                <a:latin typeface="Montserrat Classic"/>
              </a:rPr>
              <a:t>THE TOP 5 SELF-CARE MORNING PRACTICES</a:t>
            </a:r>
          </a:p>
        </p:txBody>
      </p:sp>
      <p:grpSp>
        <p:nvGrpSpPr>
          <p:cNvPr name="Group 6" id="6"/>
          <p:cNvGrpSpPr/>
          <p:nvPr/>
        </p:nvGrpSpPr>
        <p:grpSpPr>
          <a:xfrm rot="0">
            <a:off x="2537194" y="3037569"/>
            <a:ext cx="5982422" cy="1053071"/>
            <a:chOff x="0" y="0"/>
            <a:chExt cx="7976563" cy="1404095"/>
          </a:xfrm>
        </p:grpSpPr>
        <p:sp>
          <p:nvSpPr>
            <p:cNvPr name="TextBox 7" id="7"/>
            <p:cNvSpPr txBox="true"/>
            <p:nvPr/>
          </p:nvSpPr>
          <p:spPr>
            <a:xfrm rot="0">
              <a:off x="0" y="-66675"/>
              <a:ext cx="7976563" cy="729615"/>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RISE BEFORE SUNRISE</a:t>
              </a:r>
            </a:p>
          </p:txBody>
        </p:sp>
        <p:sp>
          <p:nvSpPr>
            <p:cNvPr name="TextBox 8" id="8"/>
            <p:cNvSpPr txBox="true"/>
            <p:nvPr/>
          </p:nvSpPr>
          <p:spPr>
            <a:xfrm rot="0">
              <a:off x="0" y="900963"/>
              <a:ext cx="7976563" cy="503132"/>
            </a:xfrm>
            <a:prstGeom prst="rect">
              <a:avLst/>
            </a:prstGeom>
          </p:spPr>
          <p:txBody>
            <a:bodyPr anchor="t" rtlCol="false" tIns="0" lIns="0" bIns="0" rIns="0">
              <a:spAutoFit/>
            </a:bodyPr>
            <a:lstStyle/>
            <a:p>
              <a:pPr>
                <a:lnSpc>
                  <a:spcPts val="3220"/>
                </a:lnSpc>
              </a:pPr>
            </a:p>
          </p:txBody>
        </p:sp>
      </p:grpSp>
      <p:sp>
        <p:nvSpPr>
          <p:cNvPr name="TextBox 9" id="9"/>
          <p:cNvSpPr txBox="true"/>
          <p:nvPr/>
        </p:nvSpPr>
        <p:spPr>
          <a:xfrm rot="0">
            <a:off x="2537194" y="4309343"/>
            <a:ext cx="7453431" cy="563880"/>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OFFER A PRAYER OF GRATITUDE</a:t>
            </a:r>
          </a:p>
        </p:txBody>
      </p:sp>
      <p:sp>
        <p:nvSpPr>
          <p:cNvPr name="TextBox 10" id="10"/>
          <p:cNvSpPr txBox="true"/>
          <p:nvPr/>
        </p:nvSpPr>
        <p:spPr>
          <a:xfrm rot="0">
            <a:off x="2537194" y="5769087"/>
            <a:ext cx="5982422" cy="563880"/>
          </a:xfrm>
          <a:prstGeom prst="rect">
            <a:avLst/>
          </a:prstGeom>
        </p:spPr>
        <p:txBody>
          <a:bodyPr anchor="t" rtlCol="false" tIns="0" lIns="0" bIns="0" rIns="0">
            <a:spAutoFit/>
          </a:bodyPr>
          <a:lstStyle/>
          <a:p>
            <a:pPr>
              <a:lnSpc>
                <a:spcPts val="4620"/>
              </a:lnSpc>
            </a:pPr>
            <a:r>
              <a:rPr lang="en-US" sz="3300" spc="-33">
                <a:solidFill>
                  <a:srgbClr val="FF1616"/>
                </a:solidFill>
                <a:latin typeface="Montserrat Bold"/>
              </a:rPr>
              <a:t>HAVE A STEWED APPLE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3744" t="0" r="23744" b="0"/>
          <a:stretch>
            <a:fillRect/>
          </a:stretch>
        </p:blipFill>
        <p:spPr>
          <a:xfrm flipH="false" flipV="false" rot="0">
            <a:off x="10172700" y="0"/>
            <a:ext cx="8115300" cy="10287000"/>
          </a:xfrm>
          <a:prstGeom prst="rect">
            <a:avLst/>
          </a:prstGeom>
        </p:spPr>
      </p:pic>
      <p:sp>
        <p:nvSpPr>
          <p:cNvPr name="TextBox 3" id="3"/>
          <p:cNvSpPr txBox="true"/>
          <p:nvPr/>
        </p:nvSpPr>
        <p:spPr>
          <a:xfrm rot="0">
            <a:off x="1028700" y="4335482"/>
            <a:ext cx="8307080" cy="3235960"/>
          </a:xfrm>
          <a:prstGeom prst="rect">
            <a:avLst/>
          </a:prstGeom>
        </p:spPr>
        <p:txBody>
          <a:bodyPr anchor="t" rtlCol="false" tIns="0" lIns="0" bIns="0" rIns="0">
            <a:spAutoFit/>
          </a:bodyPr>
          <a:lstStyle/>
          <a:p>
            <a:pPr algn="ctr">
              <a:lnSpc>
                <a:spcPts val="4340"/>
              </a:lnSpc>
            </a:pPr>
            <a:r>
              <a:rPr lang="en-US" sz="3100" spc="-31">
                <a:solidFill>
                  <a:srgbClr val="000000"/>
                </a:solidFill>
                <a:latin typeface="Montserrat Bold"/>
              </a:rPr>
              <a:t>Apples contain pectin, which functions as a prebiotic in the gut. Cooking the apple makes it easier to digest, and cloves ignite the weak digestive fire in the morning without creating too much pitta or heat.</a:t>
            </a:r>
          </a:p>
          <a:p>
            <a:pPr algn="ctr">
              <a:lnSpc>
                <a:spcPts val="4340"/>
              </a:lnSpc>
              <a:spcBef>
                <a:spcPct val="0"/>
              </a:spcBef>
            </a:pPr>
          </a:p>
        </p:txBody>
      </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204531" y="1781740"/>
            <a:ext cx="873932" cy="873932"/>
          </a:xfrm>
          <a:prstGeom prst="rect">
            <a:avLst/>
          </a:prstGeom>
        </p:spPr>
      </p:pic>
      <p:sp>
        <p:nvSpPr>
          <p:cNvPr name="TextBox 5" id="5"/>
          <p:cNvSpPr txBox="true"/>
          <p:nvPr/>
        </p:nvSpPr>
        <p:spPr>
          <a:xfrm rot="0">
            <a:off x="2926698" y="1903428"/>
            <a:ext cx="5982422" cy="563880"/>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HAVE A STEWED APPLE</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sp>
        <p:nvSpPr>
          <p:cNvPr name="TextBox 2" id="2"/>
          <p:cNvSpPr txBox="true"/>
          <p:nvPr/>
        </p:nvSpPr>
        <p:spPr>
          <a:xfrm rot="0">
            <a:off x="1028700" y="3260090"/>
            <a:ext cx="16676276" cy="6765544"/>
          </a:xfrm>
          <a:prstGeom prst="rect">
            <a:avLst/>
          </a:prstGeom>
        </p:spPr>
        <p:txBody>
          <a:bodyPr anchor="t" rtlCol="false" tIns="0" lIns="0" bIns="0" rIns="0">
            <a:spAutoFit/>
          </a:bodyPr>
          <a:lstStyle/>
          <a:p>
            <a:pPr marL="669291" indent="-334646" lvl="1">
              <a:lnSpc>
                <a:spcPts val="4898"/>
              </a:lnSpc>
              <a:buFont typeface="Arial"/>
              <a:buChar char="•"/>
            </a:pPr>
            <a:r>
              <a:rPr lang="en-US" sz="3100" spc="-31">
                <a:solidFill>
                  <a:srgbClr val="000000"/>
                </a:solidFill>
                <a:latin typeface="Montserrat Bold"/>
              </a:rPr>
              <a:t>Room temperature, warm, or sipping hot water is fine in the morning (never cold). Hot water will stimulate bowel movements.</a:t>
            </a:r>
          </a:p>
          <a:p>
            <a:pPr marL="669291" indent="-334646" lvl="1">
              <a:lnSpc>
                <a:spcPts val="4898"/>
              </a:lnSpc>
              <a:buFont typeface="Arial"/>
              <a:buChar char="•"/>
            </a:pPr>
            <a:r>
              <a:rPr lang="en-US" sz="3100" spc="-31">
                <a:solidFill>
                  <a:srgbClr val="000000"/>
                </a:solidFill>
                <a:latin typeface="Montserrat Bold"/>
              </a:rPr>
              <a:t>Do not take lemon water as the first taste in the morning. It has a sour taste that is too “scraping” for the body at that time of day (though it’s fine to have lemon water later). </a:t>
            </a:r>
          </a:p>
          <a:p>
            <a:pPr marL="669291" indent="-334646" lvl="1">
              <a:lnSpc>
                <a:spcPts val="4898"/>
              </a:lnSpc>
              <a:buFont typeface="Arial"/>
              <a:buChar char="•"/>
            </a:pPr>
            <a:r>
              <a:rPr lang="en-US" sz="3100" spc="-31">
                <a:solidFill>
                  <a:srgbClr val="000000"/>
                </a:solidFill>
                <a:latin typeface="Montserrat Bold"/>
              </a:rPr>
              <a:t>NEVER take lemon water or any warm/hot drink with honey, as honey becomes toxic when heated even a little.</a:t>
            </a:r>
          </a:p>
          <a:p>
            <a:pPr marL="669291" indent="-334646" lvl="1">
              <a:lnSpc>
                <a:spcPts val="4898"/>
              </a:lnSpc>
              <a:buFont typeface="Arial"/>
              <a:buChar char="•"/>
            </a:pPr>
            <a:r>
              <a:rPr lang="en-US" sz="3100" spc="-31">
                <a:solidFill>
                  <a:srgbClr val="000000"/>
                </a:solidFill>
                <a:latin typeface="Montserrat Bold"/>
              </a:rPr>
              <a:t>Sipping plain hot water frequently for the remainder of the day is very important (frequency matters, not quantity) Helps to open all the channels, and when the channels are more open, the flow of toxins will be free. </a:t>
            </a:r>
          </a:p>
          <a:p>
            <a:pPr>
              <a:lnSpc>
                <a:spcPts val="4898"/>
              </a:lnSpc>
            </a:pPr>
          </a:p>
        </p:txBody>
      </p:sp>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771036" y="1028700"/>
            <a:ext cx="1389477" cy="1604014"/>
          </a:xfrm>
          <a:prstGeom prst="rect">
            <a:avLst/>
          </a:prstGeom>
        </p:spPr>
      </p:pic>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874644" y="2705806"/>
            <a:ext cx="899920" cy="858299"/>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644911" y="4135242"/>
            <a:ext cx="1359384" cy="978757"/>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815027" y="5647399"/>
            <a:ext cx="873932" cy="873932"/>
          </a:xfrm>
          <a:prstGeom prst="rect">
            <a:avLst/>
          </a:prstGeom>
        </p:spPr>
      </p:pic>
      <p:pic>
        <p:nvPicPr>
          <p:cNvPr name="Picture 5" id="5"/>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948172" y="7040630"/>
            <a:ext cx="607640" cy="697435"/>
          </a:xfrm>
          <a:prstGeom prst="rect">
            <a:avLst/>
          </a:prstGeom>
        </p:spPr>
      </p:pic>
      <p:sp>
        <p:nvSpPr>
          <p:cNvPr name="TextBox 6" id="6"/>
          <p:cNvSpPr txBox="true"/>
          <p:nvPr/>
        </p:nvSpPr>
        <p:spPr>
          <a:xfrm rot="0">
            <a:off x="0" y="940752"/>
            <a:ext cx="18288000" cy="918209"/>
          </a:xfrm>
          <a:prstGeom prst="rect">
            <a:avLst/>
          </a:prstGeom>
        </p:spPr>
        <p:txBody>
          <a:bodyPr anchor="t" rtlCol="false" tIns="0" lIns="0" bIns="0" rIns="0">
            <a:spAutoFit/>
          </a:bodyPr>
          <a:lstStyle/>
          <a:p>
            <a:pPr algn="ctr">
              <a:lnSpc>
                <a:spcPts val="7410"/>
              </a:lnSpc>
            </a:pPr>
            <a:r>
              <a:rPr lang="en-US" sz="5700" spc="-171">
                <a:solidFill>
                  <a:srgbClr val="362D25"/>
                </a:solidFill>
                <a:latin typeface="Montserrat Classic"/>
              </a:rPr>
              <a:t>THE TOP 5 SELF-CARE MORNING PRACTICES</a:t>
            </a:r>
          </a:p>
        </p:txBody>
      </p:sp>
      <p:grpSp>
        <p:nvGrpSpPr>
          <p:cNvPr name="Group 7" id="7"/>
          <p:cNvGrpSpPr/>
          <p:nvPr/>
        </p:nvGrpSpPr>
        <p:grpSpPr>
          <a:xfrm rot="0">
            <a:off x="2537194" y="3037569"/>
            <a:ext cx="5982422" cy="1053071"/>
            <a:chOff x="0" y="0"/>
            <a:chExt cx="7976563" cy="1404095"/>
          </a:xfrm>
        </p:grpSpPr>
        <p:sp>
          <p:nvSpPr>
            <p:cNvPr name="TextBox 8" id="8"/>
            <p:cNvSpPr txBox="true"/>
            <p:nvPr/>
          </p:nvSpPr>
          <p:spPr>
            <a:xfrm rot="0">
              <a:off x="0" y="-66675"/>
              <a:ext cx="7976563" cy="729615"/>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RISE BEFORE SUNRISE</a:t>
              </a:r>
            </a:p>
          </p:txBody>
        </p:sp>
        <p:sp>
          <p:nvSpPr>
            <p:cNvPr name="TextBox 9" id="9"/>
            <p:cNvSpPr txBox="true"/>
            <p:nvPr/>
          </p:nvSpPr>
          <p:spPr>
            <a:xfrm rot="0">
              <a:off x="0" y="900963"/>
              <a:ext cx="7976563" cy="503132"/>
            </a:xfrm>
            <a:prstGeom prst="rect">
              <a:avLst/>
            </a:prstGeom>
          </p:spPr>
          <p:txBody>
            <a:bodyPr anchor="t" rtlCol="false" tIns="0" lIns="0" bIns="0" rIns="0">
              <a:spAutoFit/>
            </a:bodyPr>
            <a:lstStyle/>
            <a:p>
              <a:pPr>
                <a:lnSpc>
                  <a:spcPts val="3220"/>
                </a:lnSpc>
              </a:pPr>
            </a:p>
          </p:txBody>
        </p:sp>
      </p:grpSp>
      <p:sp>
        <p:nvSpPr>
          <p:cNvPr name="TextBox 10" id="10"/>
          <p:cNvSpPr txBox="true"/>
          <p:nvPr/>
        </p:nvSpPr>
        <p:spPr>
          <a:xfrm rot="0">
            <a:off x="2537194" y="4309343"/>
            <a:ext cx="7453431" cy="563880"/>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OFFER A PRAYER OF GRATITUDE</a:t>
            </a:r>
          </a:p>
        </p:txBody>
      </p:sp>
      <p:sp>
        <p:nvSpPr>
          <p:cNvPr name="TextBox 11" id="11"/>
          <p:cNvSpPr txBox="true"/>
          <p:nvPr/>
        </p:nvSpPr>
        <p:spPr>
          <a:xfrm rot="0">
            <a:off x="2537194" y="7033739"/>
            <a:ext cx="6981920" cy="563880"/>
          </a:xfrm>
          <a:prstGeom prst="rect">
            <a:avLst/>
          </a:prstGeom>
        </p:spPr>
        <p:txBody>
          <a:bodyPr anchor="t" rtlCol="false" tIns="0" lIns="0" bIns="0" rIns="0">
            <a:spAutoFit/>
          </a:bodyPr>
          <a:lstStyle/>
          <a:p>
            <a:pPr>
              <a:lnSpc>
                <a:spcPts val="4620"/>
              </a:lnSpc>
            </a:pPr>
            <a:r>
              <a:rPr lang="en-US" sz="3300" spc="-33">
                <a:solidFill>
                  <a:srgbClr val="FF1616"/>
                </a:solidFill>
                <a:latin typeface="Montserrat Bold"/>
              </a:rPr>
              <a:t>APPLY OIL DROPS IN THE NOSE</a:t>
            </a:r>
          </a:p>
        </p:txBody>
      </p:sp>
      <p:sp>
        <p:nvSpPr>
          <p:cNvPr name="TextBox 12" id="12"/>
          <p:cNvSpPr txBox="true"/>
          <p:nvPr/>
        </p:nvSpPr>
        <p:spPr>
          <a:xfrm rot="0">
            <a:off x="2537194" y="5769087"/>
            <a:ext cx="5982422" cy="563880"/>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HAVE A STEWED APPLE</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4679" t="0" r="24679" b="0"/>
          <a:stretch>
            <a:fillRect/>
          </a:stretch>
        </p:blipFill>
        <p:spPr>
          <a:xfrm flipH="false" flipV="false" rot="0">
            <a:off x="10172700" y="0"/>
            <a:ext cx="8115300" cy="10683453"/>
          </a:xfrm>
          <a:prstGeom prst="rect">
            <a:avLst/>
          </a:prstGeom>
        </p:spPr>
      </p:pic>
      <p:sp>
        <p:nvSpPr>
          <p:cNvPr name="TextBox 3" id="3"/>
          <p:cNvSpPr txBox="true"/>
          <p:nvPr/>
        </p:nvSpPr>
        <p:spPr>
          <a:xfrm rot="0">
            <a:off x="1251993" y="3850640"/>
            <a:ext cx="7958364" cy="5407660"/>
          </a:xfrm>
          <a:prstGeom prst="rect">
            <a:avLst/>
          </a:prstGeom>
        </p:spPr>
        <p:txBody>
          <a:bodyPr anchor="t" rtlCol="false" tIns="0" lIns="0" bIns="0" rIns="0">
            <a:spAutoFit/>
          </a:bodyPr>
          <a:lstStyle/>
          <a:p>
            <a:pPr algn="ctr">
              <a:lnSpc>
                <a:spcPts val="4340"/>
              </a:lnSpc>
            </a:pPr>
            <a:r>
              <a:rPr lang="en-US" sz="3100" spc="-31">
                <a:solidFill>
                  <a:srgbClr val="000000"/>
                </a:solidFill>
                <a:latin typeface="Montserrat Bold"/>
              </a:rPr>
              <a:t>Nasya improves our immunity and prevents hair fall, graying of the hair, chronic headache, eye diseases, allergies, can be useful in infertility issues.</a:t>
            </a:r>
          </a:p>
          <a:p>
            <a:pPr algn="ctr">
              <a:lnSpc>
                <a:spcPts val="4340"/>
              </a:lnSpc>
            </a:pPr>
          </a:p>
          <a:p>
            <a:pPr algn="ctr">
              <a:lnSpc>
                <a:spcPts val="4340"/>
              </a:lnSpc>
            </a:pPr>
            <a:r>
              <a:rPr lang="en-US" sz="3100" spc="-31">
                <a:solidFill>
                  <a:srgbClr val="000000"/>
                </a:solidFill>
                <a:latin typeface="Montserrat Bold"/>
              </a:rPr>
              <a:t>Nasya Oil is also traditionally said to improve quality of voice, strengthen vision and promote mental clarity.</a:t>
            </a:r>
          </a:p>
          <a:p>
            <a:pPr algn="ctr">
              <a:lnSpc>
                <a:spcPts val="4340"/>
              </a:lnSpc>
              <a:spcBef>
                <a:spcPct val="0"/>
              </a:spcBef>
            </a:pPr>
          </a:p>
        </p:txBody>
      </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948172" y="1964852"/>
            <a:ext cx="607640" cy="697435"/>
          </a:xfrm>
          <a:prstGeom prst="rect">
            <a:avLst/>
          </a:prstGeom>
        </p:spPr>
      </p:pic>
      <p:sp>
        <p:nvSpPr>
          <p:cNvPr name="TextBox 5" id="5"/>
          <p:cNvSpPr txBox="true"/>
          <p:nvPr/>
        </p:nvSpPr>
        <p:spPr>
          <a:xfrm rot="0">
            <a:off x="2162080" y="1898177"/>
            <a:ext cx="6981920" cy="563880"/>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APPLY OIL DROPS IN THE NOSE</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6063" r="0" b="6063"/>
          <a:stretch>
            <a:fillRect/>
          </a:stretch>
        </p:blipFill>
        <p:spPr>
          <a:xfrm flipH="false" flipV="false" rot="0">
            <a:off x="10172700" y="0"/>
            <a:ext cx="8115300" cy="10683453"/>
          </a:xfrm>
          <a:prstGeom prst="rect">
            <a:avLst/>
          </a:prstGeom>
        </p:spPr>
      </p:pic>
      <p:sp>
        <p:nvSpPr>
          <p:cNvPr name="TextBox 3" id="3"/>
          <p:cNvSpPr txBox="true"/>
          <p:nvPr/>
        </p:nvSpPr>
        <p:spPr>
          <a:xfrm rot="0">
            <a:off x="1028700" y="4150200"/>
            <a:ext cx="8237337" cy="4321810"/>
          </a:xfrm>
          <a:prstGeom prst="rect">
            <a:avLst/>
          </a:prstGeom>
        </p:spPr>
        <p:txBody>
          <a:bodyPr anchor="t" rtlCol="false" tIns="0" lIns="0" bIns="0" rIns="0">
            <a:spAutoFit/>
          </a:bodyPr>
          <a:lstStyle/>
          <a:p>
            <a:pPr algn="ctr">
              <a:lnSpc>
                <a:spcPts val="4340"/>
              </a:lnSpc>
            </a:pPr>
            <a:r>
              <a:rPr lang="en-US" sz="3100" spc="-31">
                <a:solidFill>
                  <a:srgbClr val="000000"/>
                </a:solidFill>
                <a:latin typeface="Montserrat Bold"/>
              </a:rPr>
              <a:t>Nasya clears out all the channels in the head &amp; skull and sends the toxins away through the nose.</a:t>
            </a:r>
          </a:p>
          <a:p>
            <a:pPr algn="ctr">
              <a:lnSpc>
                <a:spcPts val="4340"/>
              </a:lnSpc>
            </a:pPr>
          </a:p>
          <a:p>
            <a:pPr algn="ctr">
              <a:lnSpc>
                <a:spcPts val="4340"/>
              </a:lnSpc>
              <a:spcBef>
                <a:spcPct val="0"/>
              </a:spcBef>
            </a:pPr>
            <a:r>
              <a:rPr lang="en-US" sz="3100" spc="-31">
                <a:solidFill>
                  <a:srgbClr val="000000"/>
                </a:solidFill>
                <a:latin typeface="Montserrat Bold"/>
              </a:rPr>
              <a:t>Activates the brain and opens all the channels in the face &amp; skull. Then the proper lubrication will happen for the whole skull, sensory organs &amp; thyroid too.</a:t>
            </a:r>
          </a:p>
        </p:txBody>
      </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948172" y="1964852"/>
            <a:ext cx="607640" cy="697435"/>
          </a:xfrm>
          <a:prstGeom prst="rect">
            <a:avLst/>
          </a:prstGeom>
        </p:spPr>
      </p:pic>
      <p:sp>
        <p:nvSpPr>
          <p:cNvPr name="TextBox 5" id="5"/>
          <p:cNvSpPr txBox="true"/>
          <p:nvPr/>
        </p:nvSpPr>
        <p:spPr>
          <a:xfrm rot="0">
            <a:off x="2162080" y="1898177"/>
            <a:ext cx="6981920" cy="563880"/>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APPLY OIL DROPS IN THE NOSE</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874644" y="2705806"/>
            <a:ext cx="899920" cy="858299"/>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644911" y="4135242"/>
            <a:ext cx="1359384" cy="978757"/>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815027" y="5647399"/>
            <a:ext cx="873932" cy="873932"/>
          </a:xfrm>
          <a:prstGeom prst="rect">
            <a:avLst/>
          </a:prstGeom>
        </p:spPr>
      </p:pic>
      <p:pic>
        <p:nvPicPr>
          <p:cNvPr name="Picture 5" id="5"/>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948172" y="7040630"/>
            <a:ext cx="607640" cy="697435"/>
          </a:xfrm>
          <a:prstGeom prst="rect">
            <a:avLst/>
          </a:prstGeom>
        </p:spPr>
      </p:pic>
      <p:pic>
        <p:nvPicPr>
          <p:cNvPr name="Picture 6" id="6"/>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028700" y="8261940"/>
            <a:ext cx="543365" cy="1143926"/>
          </a:xfrm>
          <a:prstGeom prst="rect">
            <a:avLst/>
          </a:prstGeom>
        </p:spPr>
      </p:pic>
      <p:sp>
        <p:nvSpPr>
          <p:cNvPr name="TextBox 7" id="7"/>
          <p:cNvSpPr txBox="true"/>
          <p:nvPr/>
        </p:nvSpPr>
        <p:spPr>
          <a:xfrm rot="0">
            <a:off x="0" y="940752"/>
            <a:ext cx="18288000" cy="918209"/>
          </a:xfrm>
          <a:prstGeom prst="rect">
            <a:avLst/>
          </a:prstGeom>
        </p:spPr>
        <p:txBody>
          <a:bodyPr anchor="t" rtlCol="false" tIns="0" lIns="0" bIns="0" rIns="0">
            <a:spAutoFit/>
          </a:bodyPr>
          <a:lstStyle/>
          <a:p>
            <a:pPr algn="ctr">
              <a:lnSpc>
                <a:spcPts val="7410"/>
              </a:lnSpc>
            </a:pPr>
            <a:r>
              <a:rPr lang="en-US" sz="5700" spc="-171">
                <a:solidFill>
                  <a:srgbClr val="362D25"/>
                </a:solidFill>
                <a:latin typeface="Montserrat Classic"/>
              </a:rPr>
              <a:t>THE TOP 5 SELF-CARE MORNING PRACTICES</a:t>
            </a:r>
          </a:p>
        </p:txBody>
      </p:sp>
      <p:grpSp>
        <p:nvGrpSpPr>
          <p:cNvPr name="Group 8" id="8"/>
          <p:cNvGrpSpPr/>
          <p:nvPr/>
        </p:nvGrpSpPr>
        <p:grpSpPr>
          <a:xfrm rot="0">
            <a:off x="2537194" y="3037569"/>
            <a:ext cx="5982422" cy="1053071"/>
            <a:chOff x="0" y="0"/>
            <a:chExt cx="7976563" cy="1404095"/>
          </a:xfrm>
        </p:grpSpPr>
        <p:sp>
          <p:nvSpPr>
            <p:cNvPr name="TextBox 9" id="9"/>
            <p:cNvSpPr txBox="true"/>
            <p:nvPr/>
          </p:nvSpPr>
          <p:spPr>
            <a:xfrm rot="0">
              <a:off x="0" y="-66675"/>
              <a:ext cx="7976563" cy="729615"/>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RISE BEFORE SUNRISE</a:t>
              </a:r>
            </a:p>
          </p:txBody>
        </p:sp>
        <p:sp>
          <p:nvSpPr>
            <p:cNvPr name="TextBox 10" id="10"/>
            <p:cNvSpPr txBox="true"/>
            <p:nvPr/>
          </p:nvSpPr>
          <p:spPr>
            <a:xfrm rot="0">
              <a:off x="0" y="900963"/>
              <a:ext cx="7976563" cy="503132"/>
            </a:xfrm>
            <a:prstGeom prst="rect">
              <a:avLst/>
            </a:prstGeom>
          </p:spPr>
          <p:txBody>
            <a:bodyPr anchor="t" rtlCol="false" tIns="0" lIns="0" bIns="0" rIns="0">
              <a:spAutoFit/>
            </a:bodyPr>
            <a:lstStyle/>
            <a:p>
              <a:pPr>
                <a:lnSpc>
                  <a:spcPts val="3220"/>
                </a:lnSpc>
              </a:pPr>
            </a:p>
          </p:txBody>
        </p:sp>
      </p:grpSp>
      <p:sp>
        <p:nvSpPr>
          <p:cNvPr name="TextBox 11" id="11"/>
          <p:cNvSpPr txBox="true"/>
          <p:nvPr/>
        </p:nvSpPr>
        <p:spPr>
          <a:xfrm rot="0">
            <a:off x="2537194" y="4309343"/>
            <a:ext cx="7453431" cy="563880"/>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OFFER A PRAYER OF GRATITUDE</a:t>
            </a:r>
          </a:p>
        </p:txBody>
      </p:sp>
      <p:sp>
        <p:nvSpPr>
          <p:cNvPr name="TextBox 12" id="12"/>
          <p:cNvSpPr txBox="true"/>
          <p:nvPr/>
        </p:nvSpPr>
        <p:spPr>
          <a:xfrm rot="0">
            <a:off x="2537194" y="8492969"/>
            <a:ext cx="7453431" cy="563880"/>
          </a:xfrm>
          <a:prstGeom prst="rect">
            <a:avLst/>
          </a:prstGeom>
        </p:spPr>
        <p:txBody>
          <a:bodyPr anchor="t" rtlCol="false" tIns="0" lIns="0" bIns="0" rIns="0">
            <a:spAutoFit/>
          </a:bodyPr>
          <a:lstStyle/>
          <a:p>
            <a:pPr>
              <a:lnSpc>
                <a:spcPts val="4620"/>
              </a:lnSpc>
            </a:pPr>
            <a:r>
              <a:rPr lang="en-US" sz="3300" spc="-33">
                <a:solidFill>
                  <a:srgbClr val="FF1616"/>
                </a:solidFill>
                <a:latin typeface="Montserrat Bold"/>
              </a:rPr>
              <a:t>SELF-MASSAGE - ABHYANGA</a:t>
            </a:r>
          </a:p>
        </p:txBody>
      </p:sp>
      <p:sp>
        <p:nvSpPr>
          <p:cNvPr name="TextBox 13" id="13"/>
          <p:cNvSpPr txBox="true"/>
          <p:nvPr/>
        </p:nvSpPr>
        <p:spPr>
          <a:xfrm rot="0">
            <a:off x="2537194" y="7033739"/>
            <a:ext cx="6981920" cy="563880"/>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APPLY OIL DROPS IN THE NOSE</a:t>
            </a:r>
          </a:p>
        </p:txBody>
      </p:sp>
      <p:sp>
        <p:nvSpPr>
          <p:cNvPr name="TextBox 14" id="14"/>
          <p:cNvSpPr txBox="true"/>
          <p:nvPr/>
        </p:nvSpPr>
        <p:spPr>
          <a:xfrm rot="0">
            <a:off x="2537194" y="5769087"/>
            <a:ext cx="5982422" cy="563880"/>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HAVE A STEWED APPLE</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5281" r="0" b="5281"/>
          <a:stretch>
            <a:fillRect/>
          </a:stretch>
        </p:blipFill>
        <p:spPr>
          <a:xfrm flipH="false" flipV="false" rot="0">
            <a:off x="10172700" y="0"/>
            <a:ext cx="8115300" cy="10683453"/>
          </a:xfrm>
          <a:prstGeom prst="rect">
            <a:avLst/>
          </a:prstGeom>
        </p:spPr>
      </p:pic>
      <p:sp>
        <p:nvSpPr>
          <p:cNvPr name="TextBox 3" id="3"/>
          <p:cNvSpPr txBox="true"/>
          <p:nvPr/>
        </p:nvSpPr>
        <p:spPr>
          <a:xfrm rot="0">
            <a:off x="610415" y="3940970"/>
            <a:ext cx="8533585" cy="3778885"/>
          </a:xfrm>
          <a:prstGeom prst="rect">
            <a:avLst/>
          </a:prstGeom>
        </p:spPr>
        <p:txBody>
          <a:bodyPr anchor="t" rtlCol="false" tIns="0" lIns="0" bIns="0" rIns="0">
            <a:spAutoFit/>
          </a:bodyPr>
          <a:lstStyle/>
          <a:p>
            <a:pPr algn="ctr">
              <a:lnSpc>
                <a:spcPts val="4340"/>
              </a:lnSpc>
            </a:pPr>
            <a:r>
              <a:rPr lang="en-US" sz="3100" spc="-31">
                <a:solidFill>
                  <a:srgbClr val="000000"/>
                </a:solidFill>
                <a:latin typeface="Montserrat Bold"/>
              </a:rPr>
              <a:t>After getting up in the Brahma Muhurta, Abhyanga is one of the main important things we can do for our health. It is considered as a treatment because it purifies &amp; strengthens; and as a Rasayana because it rejuvenates. </a:t>
            </a:r>
          </a:p>
          <a:p>
            <a:pPr algn="ctr">
              <a:lnSpc>
                <a:spcPts val="4340"/>
              </a:lnSpc>
              <a:spcBef>
                <a:spcPct val="0"/>
              </a:spcBef>
            </a:pPr>
          </a:p>
        </p:txBody>
      </p:sp>
      <p:sp>
        <p:nvSpPr>
          <p:cNvPr name="TextBox 4" id="4"/>
          <p:cNvSpPr txBox="true"/>
          <p:nvPr/>
        </p:nvSpPr>
        <p:spPr>
          <a:xfrm rot="0">
            <a:off x="2251444" y="1692702"/>
            <a:ext cx="6981920" cy="563880"/>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ABHYANGA</a:t>
            </a:r>
          </a:p>
        </p:txBody>
      </p:sp>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757018" y="1377914"/>
            <a:ext cx="543365" cy="1143926"/>
          </a:xfrm>
          <a:prstGeom prst="rect">
            <a:avLst/>
          </a:prstGeom>
        </p:spPr>
      </p:pic>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2536" t="0" r="32536" b="0"/>
          <a:stretch>
            <a:fillRect/>
          </a:stretch>
        </p:blipFill>
        <p:spPr>
          <a:xfrm flipH="false" flipV="false" rot="0">
            <a:off x="13291371" y="-763239"/>
            <a:ext cx="6001263" cy="11469339"/>
          </a:xfrm>
          <a:prstGeom prst="rect">
            <a:avLst/>
          </a:prstGeom>
        </p:spPr>
      </p:pic>
      <p:sp>
        <p:nvSpPr>
          <p:cNvPr name="TextBox 3" id="3"/>
          <p:cNvSpPr txBox="true"/>
          <p:nvPr/>
        </p:nvSpPr>
        <p:spPr>
          <a:xfrm rot="0">
            <a:off x="1028700" y="705168"/>
            <a:ext cx="8850735" cy="847089"/>
          </a:xfrm>
          <a:prstGeom prst="rect">
            <a:avLst/>
          </a:prstGeom>
        </p:spPr>
        <p:txBody>
          <a:bodyPr anchor="t" rtlCol="false" tIns="0" lIns="0" bIns="0" rIns="0">
            <a:spAutoFit/>
          </a:bodyPr>
          <a:lstStyle/>
          <a:p>
            <a:pPr>
              <a:lnSpc>
                <a:spcPts val="6890"/>
              </a:lnSpc>
            </a:pPr>
            <a:r>
              <a:rPr lang="en-US" sz="5300" spc="-159">
                <a:solidFill>
                  <a:srgbClr val="362D25"/>
                </a:solidFill>
                <a:latin typeface="Montserrat Classic"/>
              </a:rPr>
              <a:t>Benefits of Abhyanga</a:t>
            </a:r>
          </a:p>
        </p:txBody>
      </p:sp>
      <p:sp>
        <p:nvSpPr>
          <p:cNvPr name="TextBox 4" id="4"/>
          <p:cNvSpPr txBox="true"/>
          <p:nvPr/>
        </p:nvSpPr>
        <p:spPr>
          <a:xfrm rot="0">
            <a:off x="611978" y="2130740"/>
            <a:ext cx="12292437" cy="7999094"/>
          </a:xfrm>
          <a:prstGeom prst="rect">
            <a:avLst/>
          </a:prstGeom>
        </p:spPr>
        <p:txBody>
          <a:bodyPr anchor="t" rtlCol="false" tIns="0" lIns="0" bIns="0" rIns="0">
            <a:spAutoFit/>
          </a:bodyPr>
          <a:lstStyle/>
          <a:p>
            <a:pPr marL="647705" indent="-323852" lvl="1">
              <a:lnSpc>
                <a:spcPts val="4890"/>
              </a:lnSpc>
              <a:buFont typeface="Arial"/>
              <a:buChar char="•"/>
            </a:pPr>
            <a:r>
              <a:rPr lang="en-US" sz="3000" spc="-30">
                <a:solidFill>
                  <a:srgbClr val="000000"/>
                </a:solidFill>
                <a:latin typeface="Montserrat Bold"/>
              </a:rPr>
              <a:t>Nourishes the entire body—decreases the effects of aging</a:t>
            </a:r>
          </a:p>
          <a:p>
            <a:pPr marL="647705" indent="-323852" lvl="1">
              <a:lnSpc>
                <a:spcPts val="4890"/>
              </a:lnSpc>
              <a:buFont typeface="Arial"/>
              <a:buChar char="•"/>
            </a:pPr>
            <a:r>
              <a:rPr lang="en-US" sz="3000" spc="-30">
                <a:solidFill>
                  <a:srgbClr val="000000"/>
                </a:solidFill>
                <a:latin typeface="Montserrat Bold"/>
              </a:rPr>
              <a:t>Imparts a firmness to the limbs and muscles</a:t>
            </a:r>
          </a:p>
          <a:p>
            <a:pPr marL="647705" indent="-323852" lvl="1">
              <a:lnSpc>
                <a:spcPts val="4890"/>
              </a:lnSpc>
              <a:buFont typeface="Arial"/>
              <a:buChar char="•"/>
            </a:pPr>
            <a:r>
              <a:rPr lang="en-US" sz="3000" spc="-30">
                <a:solidFill>
                  <a:srgbClr val="000000"/>
                </a:solidFill>
                <a:latin typeface="Montserrat Bold"/>
              </a:rPr>
              <a:t>Lubricates the joints</a:t>
            </a:r>
          </a:p>
          <a:p>
            <a:pPr marL="647705" indent="-323852" lvl="1">
              <a:lnSpc>
                <a:spcPts val="4890"/>
              </a:lnSpc>
              <a:buFont typeface="Arial"/>
              <a:buChar char="•"/>
            </a:pPr>
            <a:r>
              <a:rPr lang="en-US" sz="3000" spc="-30">
                <a:solidFill>
                  <a:srgbClr val="000000"/>
                </a:solidFill>
                <a:latin typeface="Montserrat Bold"/>
              </a:rPr>
              <a:t>Increases circulation</a:t>
            </a:r>
          </a:p>
          <a:p>
            <a:pPr marL="647705" indent="-323852" lvl="1">
              <a:lnSpc>
                <a:spcPts val="4890"/>
              </a:lnSpc>
              <a:buFont typeface="Arial"/>
              <a:buChar char="•"/>
            </a:pPr>
            <a:r>
              <a:rPr lang="en-US" sz="3000" spc="-30">
                <a:solidFill>
                  <a:srgbClr val="000000"/>
                </a:solidFill>
                <a:latin typeface="Montserrat Bold"/>
              </a:rPr>
              <a:t>Stimulates the internal organs of the body</a:t>
            </a:r>
          </a:p>
          <a:p>
            <a:pPr marL="647705" indent="-323852" lvl="1">
              <a:lnSpc>
                <a:spcPts val="4890"/>
              </a:lnSpc>
              <a:buFont typeface="Arial"/>
              <a:buChar char="•"/>
            </a:pPr>
            <a:r>
              <a:rPr lang="en-US" sz="3000" spc="-30">
                <a:solidFill>
                  <a:srgbClr val="000000"/>
                </a:solidFill>
                <a:latin typeface="Montserrat Bold"/>
              </a:rPr>
              <a:t>Assists in elimination of impurities from the body</a:t>
            </a:r>
          </a:p>
          <a:p>
            <a:pPr marL="647705" indent="-323852" lvl="1">
              <a:lnSpc>
                <a:spcPts val="4890"/>
              </a:lnSpc>
              <a:buFont typeface="Arial"/>
              <a:buChar char="•"/>
            </a:pPr>
            <a:r>
              <a:rPr lang="en-US" sz="3000" spc="-30">
                <a:solidFill>
                  <a:srgbClr val="000000"/>
                </a:solidFill>
                <a:latin typeface="Montserrat Bold"/>
              </a:rPr>
              <a:t>Moves the lymph, aiding in detoxification</a:t>
            </a:r>
          </a:p>
          <a:p>
            <a:pPr marL="647705" indent="-323852" lvl="1">
              <a:lnSpc>
                <a:spcPts val="4890"/>
              </a:lnSpc>
              <a:buFont typeface="Arial"/>
              <a:buChar char="•"/>
            </a:pPr>
            <a:r>
              <a:rPr lang="en-US" sz="3000" spc="-30">
                <a:solidFill>
                  <a:srgbClr val="000000"/>
                </a:solidFill>
                <a:latin typeface="Montserrat Bold"/>
              </a:rPr>
              <a:t>Calms the nerves</a:t>
            </a:r>
          </a:p>
          <a:p>
            <a:pPr marL="647705" indent="-323852" lvl="1">
              <a:lnSpc>
                <a:spcPts val="4890"/>
              </a:lnSpc>
              <a:buFont typeface="Arial"/>
              <a:buChar char="•"/>
            </a:pPr>
            <a:r>
              <a:rPr lang="en-US" sz="3000" spc="-30">
                <a:solidFill>
                  <a:srgbClr val="000000"/>
                </a:solidFill>
                <a:latin typeface="Montserrat Bold"/>
              </a:rPr>
              <a:t>Benefits sleep—better, deeper sleep</a:t>
            </a:r>
          </a:p>
          <a:p>
            <a:pPr marL="647705" indent="-323852" lvl="1">
              <a:lnSpc>
                <a:spcPts val="4890"/>
              </a:lnSpc>
              <a:buFont typeface="Arial"/>
              <a:buChar char="•"/>
            </a:pPr>
            <a:r>
              <a:rPr lang="en-US" sz="3000" spc="-30">
                <a:solidFill>
                  <a:srgbClr val="000000"/>
                </a:solidFill>
                <a:latin typeface="Montserrat Bold"/>
              </a:rPr>
              <a:t>Makes hair (scalp) grow luxuriantly, thick, soft and glossy</a:t>
            </a:r>
          </a:p>
          <a:p>
            <a:pPr marL="647705" indent="-323852" lvl="1">
              <a:lnSpc>
                <a:spcPts val="4890"/>
              </a:lnSpc>
              <a:buFont typeface="Arial"/>
              <a:buChar char="•"/>
            </a:pPr>
            <a:r>
              <a:rPr lang="en-US" sz="3000" spc="-30">
                <a:solidFill>
                  <a:srgbClr val="000000"/>
                </a:solidFill>
                <a:latin typeface="Montserrat Bold"/>
              </a:rPr>
              <a:t>Softens and smoothens skin; reduces wrinkles </a:t>
            </a:r>
          </a:p>
          <a:p>
            <a:pPr marL="647705" indent="-323852" lvl="1">
              <a:lnSpc>
                <a:spcPts val="4890"/>
              </a:lnSpc>
              <a:buFont typeface="Arial"/>
              <a:buChar char="•"/>
            </a:pPr>
            <a:r>
              <a:rPr lang="en-US" sz="3000" spc="-30">
                <a:solidFill>
                  <a:srgbClr val="000000"/>
                </a:solidFill>
                <a:latin typeface="Montserrat Bold"/>
              </a:rPr>
              <a:t>Pacifies Vata and Pitta and stimulates Kapha</a:t>
            </a:r>
          </a:p>
          <a:p>
            <a:pPr>
              <a:lnSpc>
                <a:spcPts val="4890"/>
              </a:lnSpc>
            </a:pP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E7DFD4"/>
        </a:solidFill>
      </p:bgPr>
    </p:bg>
    <p:spTree>
      <p:nvGrpSpPr>
        <p:cNvPr id="1" name=""/>
        <p:cNvGrpSpPr/>
        <p:nvPr/>
      </p:nvGrpSpPr>
      <p:grpSpPr>
        <a:xfrm>
          <a:off x="0" y="0"/>
          <a:ext cx="0" cy="0"/>
          <a:chOff x="0" y="0"/>
          <a:chExt cx="0" cy="0"/>
        </a:xfrm>
      </p:grpSpPr>
      <p:sp>
        <p:nvSpPr>
          <p:cNvPr name="AutoShape 2" id="2"/>
          <p:cNvSpPr/>
          <p:nvPr/>
        </p:nvSpPr>
        <p:spPr>
          <a:xfrm rot="-5400000">
            <a:off x="4407987" y="2969302"/>
            <a:ext cx="1072981" cy="0"/>
          </a:xfrm>
          <a:prstGeom prst="line">
            <a:avLst/>
          </a:prstGeom>
          <a:ln cap="rnd" w="19050">
            <a:solidFill>
              <a:srgbClr val="000000"/>
            </a:solidFill>
            <a:prstDash val="solid"/>
            <a:headEnd type="none" len="sm" w="sm"/>
            <a:tailEnd type="none" len="sm" w="sm"/>
          </a:ln>
        </p:spPr>
      </p:sp>
      <p:sp>
        <p:nvSpPr>
          <p:cNvPr name="AutoShape 3" id="3"/>
          <p:cNvSpPr/>
          <p:nvPr/>
        </p:nvSpPr>
        <p:spPr>
          <a:xfrm rot="-5400000">
            <a:off x="4388937" y="4946436"/>
            <a:ext cx="1072981" cy="0"/>
          </a:xfrm>
          <a:prstGeom prst="line">
            <a:avLst/>
          </a:prstGeom>
          <a:ln cap="rnd" w="19050">
            <a:solidFill>
              <a:srgbClr val="000000"/>
            </a:solidFill>
            <a:prstDash val="solid"/>
            <a:headEnd type="none" len="sm" w="sm"/>
            <a:tailEnd type="none" len="sm" w="sm"/>
          </a:ln>
        </p:spPr>
      </p:sp>
      <p:sp>
        <p:nvSpPr>
          <p:cNvPr name="AutoShape 4" id="4"/>
          <p:cNvSpPr/>
          <p:nvPr/>
        </p:nvSpPr>
        <p:spPr>
          <a:xfrm rot="-5400000">
            <a:off x="4427037" y="7060636"/>
            <a:ext cx="1072981" cy="0"/>
          </a:xfrm>
          <a:prstGeom prst="line">
            <a:avLst/>
          </a:prstGeom>
          <a:ln cap="rnd" w="19050">
            <a:solidFill>
              <a:srgbClr val="000000"/>
            </a:solidFill>
            <a:prstDash val="solid"/>
            <a:headEnd type="none" len="sm" w="sm"/>
            <a:tailEnd type="none" len="sm" w="sm"/>
          </a:ln>
        </p:spPr>
      </p:sp>
      <p:sp>
        <p:nvSpPr>
          <p:cNvPr name="AutoShape 5" id="5"/>
          <p:cNvSpPr/>
          <p:nvPr/>
        </p:nvSpPr>
        <p:spPr>
          <a:xfrm rot="-5400000">
            <a:off x="4427037" y="8996208"/>
            <a:ext cx="1072981" cy="0"/>
          </a:xfrm>
          <a:prstGeom prst="line">
            <a:avLst/>
          </a:prstGeom>
          <a:ln cap="rnd" w="19050">
            <a:solidFill>
              <a:srgbClr val="000000"/>
            </a:solidFill>
            <a:prstDash val="solid"/>
            <a:headEnd type="none" len="sm" w="sm"/>
            <a:tailEnd type="none" len="sm" w="sm"/>
          </a:ln>
        </p:spPr>
      </p:sp>
      <p:sp>
        <p:nvSpPr>
          <p:cNvPr name="TextBox 6" id="6"/>
          <p:cNvSpPr txBox="true"/>
          <p:nvPr/>
        </p:nvSpPr>
        <p:spPr>
          <a:xfrm rot="0">
            <a:off x="3039890" y="2787620"/>
            <a:ext cx="1306561" cy="475503"/>
          </a:xfrm>
          <a:prstGeom prst="rect">
            <a:avLst/>
          </a:prstGeom>
        </p:spPr>
        <p:txBody>
          <a:bodyPr anchor="t" rtlCol="false" tIns="0" lIns="0" bIns="0" rIns="0">
            <a:spAutoFit/>
          </a:bodyPr>
          <a:lstStyle/>
          <a:p>
            <a:pPr algn="r">
              <a:lnSpc>
                <a:spcPts val="3500"/>
              </a:lnSpc>
            </a:pPr>
            <a:r>
              <a:rPr lang="en-US" sz="3500">
                <a:solidFill>
                  <a:srgbClr val="010101"/>
                </a:solidFill>
                <a:latin typeface="Montserrat Bold"/>
              </a:rPr>
              <a:t>01</a:t>
            </a:r>
          </a:p>
        </p:txBody>
      </p:sp>
      <p:sp>
        <p:nvSpPr>
          <p:cNvPr name="TextBox 7" id="7"/>
          <p:cNvSpPr txBox="true"/>
          <p:nvPr/>
        </p:nvSpPr>
        <p:spPr>
          <a:xfrm rot="0">
            <a:off x="4915903" y="537973"/>
            <a:ext cx="8850735" cy="847089"/>
          </a:xfrm>
          <a:prstGeom prst="rect">
            <a:avLst/>
          </a:prstGeom>
        </p:spPr>
        <p:txBody>
          <a:bodyPr anchor="t" rtlCol="false" tIns="0" lIns="0" bIns="0" rIns="0">
            <a:spAutoFit/>
          </a:bodyPr>
          <a:lstStyle/>
          <a:p>
            <a:pPr>
              <a:lnSpc>
                <a:spcPts val="6890"/>
              </a:lnSpc>
            </a:pPr>
            <a:r>
              <a:rPr lang="en-US" sz="5300" spc="-159">
                <a:solidFill>
                  <a:srgbClr val="362D25"/>
                </a:solidFill>
                <a:latin typeface="Montserrat Classic"/>
              </a:rPr>
              <a:t>4 SESSIONS</a:t>
            </a:r>
          </a:p>
        </p:txBody>
      </p:sp>
      <p:grpSp>
        <p:nvGrpSpPr>
          <p:cNvPr name="Group 8" id="8"/>
          <p:cNvGrpSpPr/>
          <p:nvPr/>
        </p:nvGrpSpPr>
        <p:grpSpPr>
          <a:xfrm rot="0">
            <a:off x="5482832" y="2440086"/>
            <a:ext cx="5553979" cy="1077482"/>
            <a:chOff x="0" y="0"/>
            <a:chExt cx="7405305" cy="1436642"/>
          </a:xfrm>
        </p:grpSpPr>
        <p:sp>
          <p:nvSpPr>
            <p:cNvPr name="TextBox 9" id="9"/>
            <p:cNvSpPr txBox="true"/>
            <p:nvPr/>
          </p:nvSpPr>
          <p:spPr>
            <a:xfrm rot="0">
              <a:off x="0" y="38100"/>
              <a:ext cx="7405305" cy="449716"/>
            </a:xfrm>
            <a:prstGeom prst="rect">
              <a:avLst/>
            </a:prstGeom>
          </p:spPr>
          <p:txBody>
            <a:bodyPr anchor="t" rtlCol="false" tIns="0" lIns="0" bIns="0" rIns="0">
              <a:spAutoFit/>
            </a:bodyPr>
            <a:lstStyle/>
            <a:p>
              <a:pPr>
                <a:lnSpc>
                  <a:spcPts val="2404"/>
                </a:lnSpc>
              </a:pPr>
              <a:r>
                <a:rPr lang="en-US" sz="2404" spc="240">
                  <a:solidFill>
                    <a:srgbClr val="FF1616"/>
                  </a:solidFill>
                  <a:latin typeface="Montserrat Classic"/>
                </a:rPr>
                <a:t>AYURVEDA FOR DAILY LIFE</a:t>
              </a:r>
            </a:p>
          </p:txBody>
        </p:sp>
        <p:sp>
          <p:nvSpPr>
            <p:cNvPr name="TextBox 10" id="10"/>
            <p:cNvSpPr txBox="true"/>
            <p:nvPr/>
          </p:nvSpPr>
          <p:spPr>
            <a:xfrm rot="0">
              <a:off x="0" y="823232"/>
              <a:ext cx="7405305" cy="613411"/>
            </a:xfrm>
            <a:prstGeom prst="rect">
              <a:avLst/>
            </a:prstGeom>
          </p:spPr>
          <p:txBody>
            <a:bodyPr anchor="t" rtlCol="false" tIns="0" lIns="0" bIns="0" rIns="0">
              <a:spAutoFit/>
            </a:bodyPr>
            <a:lstStyle/>
            <a:p>
              <a:pPr>
                <a:lnSpc>
                  <a:spcPts val="3300"/>
                </a:lnSpc>
              </a:pPr>
              <a:r>
                <a:rPr lang="en-US" sz="3300" spc="-33">
                  <a:solidFill>
                    <a:srgbClr val="FF1616"/>
                  </a:solidFill>
                  <a:latin typeface="Montserrat Bold"/>
                </a:rPr>
                <a:t>18 June, Saturday</a:t>
              </a:r>
            </a:p>
          </p:txBody>
        </p:sp>
      </p:grpSp>
      <p:sp>
        <p:nvSpPr>
          <p:cNvPr name="TextBox 11" id="11"/>
          <p:cNvSpPr txBox="true"/>
          <p:nvPr/>
        </p:nvSpPr>
        <p:spPr>
          <a:xfrm rot="0">
            <a:off x="3039890" y="4746784"/>
            <a:ext cx="1306561" cy="475503"/>
          </a:xfrm>
          <a:prstGeom prst="rect">
            <a:avLst/>
          </a:prstGeom>
        </p:spPr>
        <p:txBody>
          <a:bodyPr anchor="t" rtlCol="false" tIns="0" lIns="0" bIns="0" rIns="0">
            <a:spAutoFit/>
          </a:bodyPr>
          <a:lstStyle/>
          <a:p>
            <a:pPr algn="r">
              <a:lnSpc>
                <a:spcPts val="3500"/>
              </a:lnSpc>
            </a:pPr>
            <a:r>
              <a:rPr lang="en-US" sz="3500">
                <a:solidFill>
                  <a:srgbClr val="010101"/>
                </a:solidFill>
                <a:latin typeface="Montserrat Bold"/>
              </a:rPr>
              <a:t>02</a:t>
            </a:r>
          </a:p>
        </p:txBody>
      </p:sp>
      <p:sp>
        <p:nvSpPr>
          <p:cNvPr name="TextBox 12" id="12"/>
          <p:cNvSpPr txBox="true"/>
          <p:nvPr/>
        </p:nvSpPr>
        <p:spPr>
          <a:xfrm rot="0">
            <a:off x="3039890" y="6860984"/>
            <a:ext cx="1306561" cy="475503"/>
          </a:xfrm>
          <a:prstGeom prst="rect">
            <a:avLst/>
          </a:prstGeom>
        </p:spPr>
        <p:txBody>
          <a:bodyPr anchor="t" rtlCol="false" tIns="0" lIns="0" bIns="0" rIns="0">
            <a:spAutoFit/>
          </a:bodyPr>
          <a:lstStyle/>
          <a:p>
            <a:pPr algn="r">
              <a:lnSpc>
                <a:spcPts val="3500"/>
              </a:lnSpc>
            </a:pPr>
            <a:r>
              <a:rPr lang="en-US" sz="3500">
                <a:solidFill>
                  <a:srgbClr val="010101"/>
                </a:solidFill>
                <a:latin typeface="Montserrat Bold"/>
              </a:rPr>
              <a:t>03</a:t>
            </a:r>
          </a:p>
        </p:txBody>
      </p:sp>
      <p:grpSp>
        <p:nvGrpSpPr>
          <p:cNvPr name="Group 13" id="13"/>
          <p:cNvGrpSpPr/>
          <p:nvPr/>
        </p:nvGrpSpPr>
        <p:grpSpPr>
          <a:xfrm rot="0">
            <a:off x="5482832" y="4401935"/>
            <a:ext cx="5553979" cy="1072114"/>
            <a:chOff x="0" y="0"/>
            <a:chExt cx="7405305" cy="1429486"/>
          </a:xfrm>
        </p:grpSpPr>
        <p:sp>
          <p:nvSpPr>
            <p:cNvPr name="TextBox 14" id="14"/>
            <p:cNvSpPr txBox="true"/>
            <p:nvPr/>
          </p:nvSpPr>
          <p:spPr>
            <a:xfrm rot="0">
              <a:off x="0" y="38100"/>
              <a:ext cx="7405305" cy="442559"/>
            </a:xfrm>
            <a:prstGeom prst="rect">
              <a:avLst/>
            </a:prstGeom>
          </p:spPr>
          <p:txBody>
            <a:bodyPr anchor="t" rtlCol="false" tIns="0" lIns="0" bIns="0" rIns="0">
              <a:spAutoFit/>
            </a:bodyPr>
            <a:lstStyle/>
            <a:p>
              <a:pPr>
                <a:lnSpc>
                  <a:spcPts val="2404"/>
                </a:lnSpc>
              </a:pPr>
              <a:r>
                <a:rPr lang="en-US" sz="2404" spc="240">
                  <a:solidFill>
                    <a:srgbClr val="362D25"/>
                  </a:solidFill>
                  <a:latin typeface="Montserrat Classic"/>
                </a:rPr>
                <a:t>YOGA FOR DAILY LIFE</a:t>
              </a:r>
            </a:p>
          </p:txBody>
        </p:sp>
        <p:sp>
          <p:nvSpPr>
            <p:cNvPr name="TextBox 15" id="15"/>
            <p:cNvSpPr txBox="true"/>
            <p:nvPr/>
          </p:nvSpPr>
          <p:spPr>
            <a:xfrm rot="0">
              <a:off x="0" y="816075"/>
              <a:ext cx="7405305" cy="613411"/>
            </a:xfrm>
            <a:prstGeom prst="rect">
              <a:avLst/>
            </a:prstGeom>
          </p:spPr>
          <p:txBody>
            <a:bodyPr anchor="t" rtlCol="false" tIns="0" lIns="0" bIns="0" rIns="0">
              <a:spAutoFit/>
            </a:bodyPr>
            <a:lstStyle/>
            <a:p>
              <a:pPr>
                <a:lnSpc>
                  <a:spcPts val="3300"/>
                </a:lnSpc>
              </a:pPr>
              <a:r>
                <a:rPr lang="en-US" sz="3300" spc="-33">
                  <a:solidFill>
                    <a:srgbClr val="000000"/>
                  </a:solidFill>
                  <a:latin typeface="Montserrat Bold"/>
                </a:rPr>
                <a:t>19 June, Sunday</a:t>
              </a:r>
            </a:p>
          </p:txBody>
        </p:sp>
      </p:grpSp>
      <p:grpSp>
        <p:nvGrpSpPr>
          <p:cNvPr name="Group 16" id="16"/>
          <p:cNvGrpSpPr/>
          <p:nvPr/>
        </p:nvGrpSpPr>
        <p:grpSpPr>
          <a:xfrm rot="0">
            <a:off x="5482832" y="6516135"/>
            <a:ext cx="5553979" cy="1072114"/>
            <a:chOff x="0" y="0"/>
            <a:chExt cx="7405305" cy="1429486"/>
          </a:xfrm>
        </p:grpSpPr>
        <p:sp>
          <p:nvSpPr>
            <p:cNvPr name="TextBox 17" id="17"/>
            <p:cNvSpPr txBox="true"/>
            <p:nvPr/>
          </p:nvSpPr>
          <p:spPr>
            <a:xfrm rot="0">
              <a:off x="0" y="38100"/>
              <a:ext cx="7405305" cy="442559"/>
            </a:xfrm>
            <a:prstGeom prst="rect">
              <a:avLst/>
            </a:prstGeom>
          </p:spPr>
          <p:txBody>
            <a:bodyPr anchor="t" rtlCol="false" tIns="0" lIns="0" bIns="0" rIns="0">
              <a:spAutoFit/>
            </a:bodyPr>
            <a:lstStyle/>
            <a:p>
              <a:pPr>
                <a:lnSpc>
                  <a:spcPts val="2404"/>
                </a:lnSpc>
              </a:pPr>
              <a:r>
                <a:rPr lang="en-US" sz="2404" spc="240">
                  <a:solidFill>
                    <a:srgbClr val="362D25"/>
                  </a:solidFill>
                  <a:latin typeface="Montserrat Classic"/>
                </a:rPr>
                <a:t>ASTROLOGY FOR DAILY LIFE</a:t>
              </a:r>
            </a:p>
          </p:txBody>
        </p:sp>
        <p:sp>
          <p:nvSpPr>
            <p:cNvPr name="TextBox 18" id="18"/>
            <p:cNvSpPr txBox="true"/>
            <p:nvPr/>
          </p:nvSpPr>
          <p:spPr>
            <a:xfrm rot="0">
              <a:off x="0" y="816075"/>
              <a:ext cx="7405305" cy="613411"/>
            </a:xfrm>
            <a:prstGeom prst="rect">
              <a:avLst/>
            </a:prstGeom>
          </p:spPr>
          <p:txBody>
            <a:bodyPr anchor="t" rtlCol="false" tIns="0" lIns="0" bIns="0" rIns="0">
              <a:spAutoFit/>
            </a:bodyPr>
            <a:lstStyle/>
            <a:p>
              <a:pPr>
                <a:lnSpc>
                  <a:spcPts val="3300"/>
                </a:lnSpc>
              </a:pPr>
              <a:r>
                <a:rPr lang="en-US" sz="3300" spc="-33">
                  <a:solidFill>
                    <a:srgbClr val="000000"/>
                  </a:solidFill>
                  <a:latin typeface="Montserrat Bold"/>
                </a:rPr>
                <a:t>25 June, Saturday</a:t>
              </a:r>
            </a:p>
          </p:txBody>
        </p:sp>
      </p:grpSp>
      <p:sp>
        <p:nvSpPr>
          <p:cNvPr name="TextBox 19" id="19"/>
          <p:cNvSpPr txBox="true"/>
          <p:nvPr/>
        </p:nvSpPr>
        <p:spPr>
          <a:xfrm rot="0">
            <a:off x="3039890" y="8799358"/>
            <a:ext cx="1306561" cy="469900"/>
          </a:xfrm>
          <a:prstGeom prst="rect">
            <a:avLst/>
          </a:prstGeom>
        </p:spPr>
        <p:txBody>
          <a:bodyPr anchor="t" rtlCol="false" tIns="0" lIns="0" bIns="0" rIns="0">
            <a:spAutoFit/>
          </a:bodyPr>
          <a:lstStyle/>
          <a:p>
            <a:pPr algn="r">
              <a:lnSpc>
                <a:spcPts val="3500"/>
              </a:lnSpc>
            </a:pPr>
            <a:r>
              <a:rPr lang="en-US" sz="3500">
                <a:solidFill>
                  <a:srgbClr val="010101"/>
                </a:solidFill>
                <a:latin typeface="Montserrat Bold"/>
              </a:rPr>
              <a:t>04</a:t>
            </a:r>
          </a:p>
        </p:txBody>
      </p:sp>
      <p:grpSp>
        <p:nvGrpSpPr>
          <p:cNvPr name="Group 20" id="20"/>
          <p:cNvGrpSpPr/>
          <p:nvPr/>
        </p:nvGrpSpPr>
        <p:grpSpPr>
          <a:xfrm rot="0">
            <a:off x="5482832" y="8451708"/>
            <a:ext cx="5553979" cy="1072114"/>
            <a:chOff x="0" y="0"/>
            <a:chExt cx="7405305" cy="1429486"/>
          </a:xfrm>
        </p:grpSpPr>
        <p:sp>
          <p:nvSpPr>
            <p:cNvPr name="TextBox 21" id="21"/>
            <p:cNvSpPr txBox="true"/>
            <p:nvPr/>
          </p:nvSpPr>
          <p:spPr>
            <a:xfrm rot="0">
              <a:off x="0" y="38100"/>
              <a:ext cx="7405305" cy="442559"/>
            </a:xfrm>
            <a:prstGeom prst="rect">
              <a:avLst/>
            </a:prstGeom>
          </p:spPr>
          <p:txBody>
            <a:bodyPr anchor="t" rtlCol="false" tIns="0" lIns="0" bIns="0" rIns="0">
              <a:spAutoFit/>
            </a:bodyPr>
            <a:lstStyle/>
            <a:p>
              <a:pPr>
                <a:lnSpc>
                  <a:spcPts val="2404"/>
                </a:lnSpc>
              </a:pPr>
              <a:r>
                <a:rPr lang="en-US" sz="2404" spc="240">
                  <a:solidFill>
                    <a:srgbClr val="362D25"/>
                  </a:solidFill>
                  <a:latin typeface="Montserrat Classic"/>
                </a:rPr>
                <a:t>BHAKTI FOR DAILY LIFE</a:t>
              </a:r>
            </a:p>
          </p:txBody>
        </p:sp>
        <p:sp>
          <p:nvSpPr>
            <p:cNvPr name="TextBox 22" id="22"/>
            <p:cNvSpPr txBox="true"/>
            <p:nvPr/>
          </p:nvSpPr>
          <p:spPr>
            <a:xfrm rot="0">
              <a:off x="0" y="816075"/>
              <a:ext cx="7405305" cy="613411"/>
            </a:xfrm>
            <a:prstGeom prst="rect">
              <a:avLst/>
            </a:prstGeom>
          </p:spPr>
          <p:txBody>
            <a:bodyPr anchor="t" rtlCol="false" tIns="0" lIns="0" bIns="0" rIns="0">
              <a:spAutoFit/>
            </a:bodyPr>
            <a:lstStyle/>
            <a:p>
              <a:pPr>
                <a:lnSpc>
                  <a:spcPts val="3300"/>
                </a:lnSpc>
              </a:pPr>
              <a:r>
                <a:rPr lang="en-US" sz="3300" spc="-33">
                  <a:solidFill>
                    <a:srgbClr val="000000"/>
                  </a:solidFill>
                  <a:latin typeface="Montserrat Bold"/>
                </a:rPr>
                <a:t>26 June, Sunday</a:t>
              </a:r>
            </a:p>
          </p:txBody>
        </p:sp>
      </p:grpSp>
    </p:spTree>
  </p:cSld>
  <p:clrMapOvr>
    <a:masterClrMapping/>
  </p:clrMapOvr>
</p:sld>
</file>

<file path=ppt/slides/slide30.xml><?xml version="1.0" encoding="utf-8"?>
<p:sld xmlns:p="http://schemas.openxmlformats.org/presentationml/2006/main" xmlns:a="http://schemas.openxmlformats.org/drawingml/2006/main">
  <p:cSld>
    <p:bg>
      <p:bgPr>
        <a:solidFill>
          <a:srgbClr val="E7DFD4"/>
        </a:solidFill>
      </p:bgPr>
    </p:bg>
    <p:spTree>
      <p:nvGrpSpPr>
        <p:cNvPr id="1" name=""/>
        <p:cNvGrpSpPr/>
        <p:nvPr/>
      </p:nvGrpSpPr>
      <p:grpSpPr>
        <a:xfrm>
          <a:off x="0" y="0"/>
          <a:ext cx="0" cy="0"/>
          <a:chOff x="0" y="0"/>
          <a:chExt cx="0" cy="0"/>
        </a:xfrm>
      </p:grpSpPr>
      <p:sp>
        <p:nvSpPr>
          <p:cNvPr name="AutoShape 2" id="2"/>
          <p:cNvSpPr/>
          <p:nvPr/>
        </p:nvSpPr>
        <p:spPr>
          <a:xfrm rot="-5400000">
            <a:off x="4657609" y="1770014"/>
            <a:ext cx="1268756" cy="0"/>
          </a:xfrm>
          <a:prstGeom prst="line">
            <a:avLst/>
          </a:prstGeom>
          <a:ln cap="rnd" w="19050">
            <a:solidFill>
              <a:srgbClr val="000000"/>
            </a:solidFill>
            <a:prstDash val="solid"/>
            <a:headEnd type="none" len="sm" w="sm"/>
            <a:tailEnd type="none" len="sm" w="sm"/>
          </a:ln>
        </p:spPr>
      </p:sp>
      <p:sp>
        <p:nvSpPr>
          <p:cNvPr name="AutoShape 3" id="3"/>
          <p:cNvSpPr/>
          <p:nvPr/>
        </p:nvSpPr>
        <p:spPr>
          <a:xfrm rot="-5400000">
            <a:off x="4635083" y="4107893"/>
            <a:ext cx="1268756" cy="0"/>
          </a:xfrm>
          <a:prstGeom prst="line">
            <a:avLst/>
          </a:prstGeom>
          <a:ln cap="rnd" w="19050">
            <a:solidFill>
              <a:srgbClr val="000000"/>
            </a:solidFill>
            <a:prstDash val="solid"/>
            <a:headEnd type="none" len="sm" w="sm"/>
            <a:tailEnd type="none" len="sm" w="sm"/>
          </a:ln>
        </p:spPr>
      </p:sp>
      <p:sp>
        <p:nvSpPr>
          <p:cNvPr name="AutoShape 4" id="4"/>
          <p:cNvSpPr/>
          <p:nvPr/>
        </p:nvSpPr>
        <p:spPr>
          <a:xfrm rot="-5400000">
            <a:off x="4680135" y="6607848"/>
            <a:ext cx="1268756" cy="0"/>
          </a:xfrm>
          <a:prstGeom prst="line">
            <a:avLst/>
          </a:prstGeom>
          <a:ln cap="rnd" w="19050">
            <a:solidFill>
              <a:srgbClr val="FF1616"/>
            </a:solidFill>
            <a:prstDash val="solid"/>
            <a:headEnd type="none" len="sm" w="sm"/>
            <a:tailEnd type="none" len="sm" w="sm"/>
          </a:ln>
        </p:spPr>
      </p:sp>
      <p:sp>
        <p:nvSpPr>
          <p:cNvPr name="TextBox 5" id="5"/>
          <p:cNvSpPr txBox="true"/>
          <p:nvPr/>
        </p:nvSpPr>
        <p:spPr>
          <a:xfrm rot="0">
            <a:off x="3039890" y="1573330"/>
            <a:ext cx="1544955" cy="544115"/>
          </a:xfrm>
          <a:prstGeom prst="rect">
            <a:avLst/>
          </a:prstGeom>
        </p:spPr>
        <p:txBody>
          <a:bodyPr anchor="t" rtlCol="false" tIns="0" lIns="0" bIns="0" rIns="0">
            <a:spAutoFit/>
          </a:bodyPr>
          <a:lstStyle/>
          <a:p>
            <a:pPr algn="r">
              <a:lnSpc>
                <a:spcPts val="4138"/>
              </a:lnSpc>
            </a:pPr>
            <a:r>
              <a:rPr lang="en-US" sz="4138">
                <a:solidFill>
                  <a:srgbClr val="010101"/>
                </a:solidFill>
                <a:latin typeface="Montserrat Bold"/>
              </a:rPr>
              <a:t>01</a:t>
            </a:r>
          </a:p>
        </p:txBody>
      </p:sp>
      <p:sp>
        <p:nvSpPr>
          <p:cNvPr name="TextBox 6" id="6"/>
          <p:cNvSpPr txBox="true"/>
          <p:nvPr/>
        </p:nvSpPr>
        <p:spPr>
          <a:xfrm rot="0">
            <a:off x="5928569" y="1328877"/>
            <a:ext cx="13925188" cy="1086778"/>
          </a:xfrm>
          <a:prstGeom prst="rect">
            <a:avLst/>
          </a:prstGeom>
        </p:spPr>
        <p:txBody>
          <a:bodyPr anchor="t" rtlCol="false" tIns="0" lIns="0" bIns="0" rIns="0">
            <a:spAutoFit/>
          </a:bodyPr>
          <a:lstStyle/>
          <a:p>
            <a:pPr>
              <a:lnSpc>
                <a:spcPts val="2842"/>
              </a:lnSpc>
            </a:pPr>
            <a:r>
              <a:rPr lang="en-US" sz="2842" spc="284">
                <a:solidFill>
                  <a:srgbClr val="362D25"/>
                </a:solidFill>
                <a:latin typeface="Montserrat Classic"/>
              </a:rPr>
              <a:t>HOW TO OPTIMISE YOUR DAILY ROUTINE </a:t>
            </a:r>
          </a:p>
          <a:p>
            <a:pPr>
              <a:lnSpc>
                <a:spcPts val="2842"/>
              </a:lnSpc>
            </a:pPr>
            <a:r>
              <a:rPr lang="en-US" sz="2842" spc="284">
                <a:solidFill>
                  <a:srgbClr val="362D25"/>
                </a:solidFill>
                <a:latin typeface="Montserrat Classic"/>
              </a:rPr>
              <a:t>- FOLLOWING AN AYURVEDA CLOCK</a:t>
            </a:r>
          </a:p>
          <a:p>
            <a:pPr>
              <a:lnSpc>
                <a:spcPts val="2842"/>
              </a:lnSpc>
            </a:pPr>
          </a:p>
        </p:txBody>
      </p:sp>
      <p:sp>
        <p:nvSpPr>
          <p:cNvPr name="TextBox 7" id="7"/>
          <p:cNvSpPr txBox="true"/>
          <p:nvPr/>
        </p:nvSpPr>
        <p:spPr>
          <a:xfrm rot="0">
            <a:off x="3039890" y="3889961"/>
            <a:ext cx="1544955" cy="544115"/>
          </a:xfrm>
          <a:prstGeom prst="rect">
            <a:avLst/>
          </a:prstGeom>
        </p:spPr>
        <p:txBody>
          <a:bodyPr anchor="t" rtlCol="false" tIns="0" lIns="0" bIns="0" rIns="0">
            <a:spAutoFit/>
          </a:bodyPr>
          <a:lstStyle/>
          <a:p>
            <a:pPr algn="r">
              <a:lnSpc>
                <a:spcPts val="4138"/>
              </a:lnSpc>
            </a:pPr>
            <a:r>
              <a:rPr lang="en-US" sz="4138">
                <a:solidFill>
                  <a:srgbClr val="010101"/>
                </a:solidFill>
                <a:latin typeface="Montserrat Bold"/>
              </a:rPr>
              <a:t>02</a:t>
            </a:r>
          </a:p>
        </p:txBody>
      </p:sp>
      <p:sp>
        <p:nvSpPr>
          <p:cNvPr name="TextBox 8" id="8"/>
          <p:cNvSpPr txBox="true"/>
          <p:nvPr/>
        </p:nvSpPr>
        <p:spPr>
          <a:xfrm rot="0">
            <a:off x="3039890" y="6390338"/>
            <a:ext cx="1544955" cy="543271"/>
          </a:xfrm>
          <a:prstGeom prst="rect">
            <a:avLst/>
          </a:prstGeom>
        </p:spPr>
        <p:txBody>
          <a:bodyPr anchor="t" rtlCol="false" tIns="0" lIns="0" bIns="0" rIns="0">
            <a:spAutoFit/>
          </a:bodyPr>
          <a:lstStyle/>
          <a:p>
            <a:pPr algn="r">
              <a:lnSpc>
                <a:spcPts val="4138"/>
              </a:lnSpc>
            </a:pPr>
            <a:r>
              <a:rPr lang="en-US" sz="4138">
                <a:solidFill>
                  <a:srgbClr val="FF1616"/>
                </a:solidFill>
                <a:latin typeface="Montserrat Bold"/>
              </a:rPr>
              <a:t>03</a:t>
            </a:r>
          </a:p>
        </p:txBody>
      </p:sp>
      <p:sp>
        <p:nvSpPr>
          <p:cNvPr name="TextBox 9" id="9"/>
          <p:cNvSpPr txBox="true"/>
          <p:nvPr/>
        </p:nvSpPr>
        <p:spPr>
          <a:xfrm rot="0">
            <a:off x="5956499" y="3821337"/>
            <a:ext cx="6567352" cy="1086778"/>
          </a:xfrm>
          <a:prstGeom prst="rect">
            <a:avLst/>
          </a:prstGeom>
        </p:spPr>
        <p:txBody>
          <a:bodyPr anchor="t" rtlCol="false" tIns="0" lIns="0" bIns="0" rIns="0">
            <a:spAutoFit/>
          </a:bodyPr>
          <a:lstStyle/>
          <a:p>
            <a:pPr>
              <a:lnSpc>
                <a:spcPts val="2842"/>
              </a:lnSpc>
            </a:pPr>
            <a:r>
              <a:rPr lang="en-US" sz="2842" spc="284">
                <a:solidFill>
                  <a:srgbClr val="362D25"/>
                </a:solidFill>
                <a:latin typeface="Montserrat Classic"/>
              </a:rPr>
              <a:t>THE TOP 5 SELF-CARE MORNING PRACTICES</a:t>
            </a:r>
          </a:p>
          <a:p>
            <a:pPr>
              <a:lnSpc>
                <a:spcPts val="2842"/>
              </a:lnSpc>
            </a:pPr>
          </a:p>
        </p:txBody>
      </p:sp>
      <p:sp>
        <p:nvSpPr>
          <p:cNvPr name="TextBox 10" id="10"/>
          <p:cNvSpPr txBox="true"/>
          <p:nvPr/>
        </p:nvSpPr>
        <p:spPr>
          <a:xfrm rot="0">
            <a:off x="5928569" y="6022838"/>
            <a:ext cx="6567352" cy="1105819"/>
          </a:xfrm>
          <a:prstGeom prst="rect">
            <a:avLst/>
          </a:prstGeom>
        </p:spPr>
        <p:txBody>
          <a:bodyPr anchor="t" rtlCol="false" tIns="0" lIns="0" bIns="0" rIns="0">
            <a:spAutoFit/>
          </a:bodyPr>
          <a:lstStyle/>
          <a:p>
            <a:pPr>
              <a:lnSpc>
                <a:spcPts val="2842"/>
              </a:lnSpc>
            </a:pPr>
            <a:r>
              <a:rPr lang="en-US" sz="2842" spc="284">
                <a:solidFill>
                  <a:srgbClr val="FF1616"/>
                </a:solidFill>
                <a:latin typeface="Montserrat Classic"/>
              </a:rPr>
              <a:t>HOW TO DO A SIMPLE SELF MASSAGE - ABHYANGA</a:t>
            </a:r>
          </a:p>
          <a:p>
            <a:pPr>
              <a:lnSpc>
                <a:spcPts val="2842"/>
              </a:lnSpc>
            </a:pPr>
          </a:p>
        </p:txBody>
      </p:sp>
      <p:sp>
        <p:nvSpPr>
          <p:cNvPr name="AutoShape 11" id="11"/>
          <p:cNvSpPr/>
          <p:nvPr/>
        </p:nvSpPr>
        <p:spPr>
          <a:xfrm rot="-5400000">
            <a:off x="4680135" y="8896583"/>
            <a:ext cx="1268756" cy="0"/>
          </a:xfrm>
          <a:prstGeom prst="line">
            <a:avLst/>
          </a:prstGeom>
          <a:ln cap="rnd" w="19050">
            <a:solidFill>
              <a:srgbClr val="000000"/>
            </a:solidFill>
            <a:prstDash val="solid"/>
            <a:headEnd type="none" len="sm" w="sm"/>
            <a:tailEnd type="none" len="sm" w="sm"/>
          </a:ln>
        </p:spPr>
      </p:sp>
      <p:sp>
        <p:nvSpPr>
          <p:cNvPr name="TextBox 12" id="12"/>
          <p:cNvSpPr txBox="true"/>
          <p:nvPr/>
        </p:nvSpPr>
        <p:spPr>
          <a:xfrm rot="0">
            <a:off x="3039890" y="8681963"/>
            <a:ext cx="1544955" cy="537490"/>
          </a:xfrm>
          <a:prstGeom prst="rect">
            <a:avLst/>
          </a:prstGeom>
        </p:spPr>
        <p:txBody>
          <a:bodyPr anchor="t" rtlCol="false" tIns="0" lIns="0" bIns="0" rIns="0">
            <a:spAutoFit/>
          </a:bodyPr>
          <a:lstStyle/>
          <a:p>
            <a:pPr algn="r">
              <a:lnSpc>
                <a:spcPts val="4138"/>
              </a:lnSpc>
            </a:pPr>
            <a:r>
              <a:rPr lang="en-US" sz="4138">
                <a:solidFill>
                  <a:srgbClr val="010101"/>
                </a:solidFill>
                <a:latin typeface="Montserrat Bold"/>
              </a:rPr>
              <a:t>04</a:t>
            </a:r>
          </a:p>
        </p:txBody>
      </p:sp>
      <p:sp>
        <p:nvSpPr>
          <p:cNvPr name="TextBox 13" id="13"/>
          <p:cNvSpPr txBox="true"/>
          <p:nvPr/>
        </p:nvSpPr>
        <p:spPr>
          <a:xfrm rot="0">
            <a:off x="5956499" y="8455446"/>
            <a:ext cx="6567352" cy="1086778"/>
          </a:xfrm>
          <a:prstGeom prst="rect">
            <a:avLst/>
          </a:prstGeom>
        </p:spPr>
        <p:txBody>
          <a:bodyPr anchor="t" rtlCol="false" tIns="0" lIns="0" bIns="0" rIns="0">
            <a:spAutoFit/>
          </a:bodyPr>
          <a:lstStyle/>
          <a:p>
            <a:pPr>
              <a:lnSpc>
                <a:spcPts val="2842"/>
              </a:lnSpc>
            </a:pPr>
            <a:r>
              <a:rPr lang="en-US" sz="2842" spc="284">
                <a:solidFill>
                  <a:srgbClr val="362D25"/>
                </a:solidFill>
                <a:latin typeface="Montserrat Classic"/>
              </a:rPr>
              <a:t>NATURAL REMEDIES FOR COMMON IMBALANCES</a:t>
            </a:r>
          </a:p>
          <a:p>
            <a:pPr>
              <a:lnSpc>
                <a:spcPts val="2842"/>
              </a:lnSpc>
            </a:pP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1334" t="0" r="21334" b="0"/>
          <a:stretch>
            <a:fillRect/>
          </a:stretch>
        </p:blipFill>
        <p:spPr>
          <a:xfrm flipH="false" flipV="false" rot="0">
            <a:off x="10172700" y="0"/>
            <a:ext cx="8115300" cy="10616224"/>
          </a:xfrm>
          <a:prstGeom prst="rect">
            <a:avLst/>
          </a:prstGeom>
        </p:spPr>
      </p:pic>
      <p:sp>
        <p:nvSpPr>
          <p:cNvPr name="TextBox 3" id="3"/>
          <p:cNvSpPr txBox="true"/>
          <p:nvPr/>
        </p:nvSpPr>
        <p:spPr>
          <a:xfrm rot="0">
            <a:off x="661429" y="3524890"/>
            <a:ext cx="8482571" cy="6915150"/>
          </a:xfrm>
          <a:prstGeom prst="rect">
            <a:avLst/>
          </a:prstGeom>
        </p:spPr>
        <p:txBody>
          <a:bodyPr anchor="t" rtlCol="false" tIns="0" lIns="0" bIns="0" rIns="0">
            <a:spAutoFit/>
          </a:bodyPr>
          <a:lstStyle/>
          <a:p>
            <a:pPr algn="just" marL="647702" indent="-323851" lvl="1">
              <a:lnSpc>
                <a:spcPts val="4200"/>
              </a:lnSpc>
              <a:buFont typeface="Arial"/>
              <a:buChar char="•"/>
            </a:pPr>
            <a:r>
              <a:rPr lang="en-US" sz="3000" spc="-30">
                <a:solidFill>
                  <a:srgbClr val="000000"/>
                </a:solidFill>
                <a:latin typeface="Montserrat"/>
              </a:rPr>
              <a:t>20 minutes is enough to leave the oil on the skin. 7.5 minutes is the minimum.</a:t>
            </a:r>
          </a:p>
          <a:p>
            <a:pPr algn="just">
              <a:lnSpc>
                <a:spcPts val="4200"/>
              </a:lnSpc>
            </a:pPr>
          </a:p>
          <a:p>
            <a:pPr algn="just">
              <a:lnSpc>
                <a:spcPts val="4200"/>
              </a:lnSpc>
            </a:pPr>
          </a:p>
          <a:p>
            <a:pPr algn="just" marL="647702" indent="-323851" lvl="1">
              <a:lnSpc>
                <a:spcPts val="4200"/>
              </a:lnSpc>
              <a:buFont typeface="Arial"/>
              <a:buChar char="•"/>
            </a:pPr>
            <a:r>
              <a:rPr lang="en-US" sz="3000" spc="-30">
                <a:solidFill>
                  <a:srgbClr val="000000"/>
                </a:solidFill>
                <a:latin typeface="Montserrat"/>
              </a:rPr>
              <a:t>Most important</a:t>
            </a:r>
            <a:r>
              <a:rPr lang="en-US" sz="3000" spc="-30">
                <a:solidFill>
                  <a:srgbClr val="000000"/>
                </a:solidFill>
                <a:latin typeface="Montserrat"/>
              </a:rPr>
              <a:t> areas are ears, nostrils and head. </a:t>
            </a:r>
          </a:p>
          <a:p>
            <a:pPr algn="just">
              <a:lnSpc>
                <a:spcPts val="4200"/>
              </a:lnSpc>
            </a:pPr>
          </a:p>
          <a:p>
            <a:pPr algn="just" marL="647702" indent="-323851" lvl="1">
              <a:lnSpc>
                <a:spcPts val="4200"/>
              </a:lnSpc>
              <a:buFont typeface="Arial"/>
              <a:buChar char="•"/>
            </a:pPr>
            <a:r>
              <a:rPr lang="en-US" sz="3000" spc="-30">
                <a:solidFill>
                  <a:srgbClr val="000000"/>
                </a:solidFill>
                <a:latin typeface="Montserrat"/>
              </a:rPr>
              <a:t>Don’t leave the oil on for more than one hour.</a:t>
            </a:r>
          </a:p>
          <a:p>
            <a:pPr algn="just">
              <a:lnSpc>
                <a:spcPts val="4200"/>
              </a:lnSpc>
            </a:pPr>
          </a:p>
          <a:p>
            <a:pPr algn="just">
              <a:lnSpc>
                <a:spcPts val="4200"/>
              </a:lnSpc>
            </a:pPr>
          </a:p>
          <a:p>
            <a:pPr algn="just">
              <a:lnSpc>
                <a:spcPts val="4200"/>
              </a:lnSpc>
            </a:pPr>
          </a:p>
          <a:p>
            <a:pPr algn="just">
              <a:lnSpc>
                <a:spcPts val="4200"/>
              </a:lnSpc>
            </a:pPr>
          </a:p>
        </p:txBody>
      </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661429" y="1028700"/>
            <a:ext cx="543365" cy="1143926"/>
          </a:xfrm>
          <a:prstGeom prst="rect">
            <a:avLst/>
          </a:prstGeom>
        </p:spPr>
      </p:pic>
      <p:sp>
        <p:nvSpPr>
          <p:cNvPr name="TextBox 5" id="5"/>
          <p:cNvSpPr txBox="true"/>
          <p:nvPr/>
        </p:nvSpPr>
        <p:spPr>
          <a:xfrm rot="0">
            <a:off x="1690569" y="962025"/>
            <a:ext cx="7453431" cy="1944370"/>
          </a:xfrm>
          <a:prstGeom prst="rect">
            <a:avLst/>
          </a:prstGeom>
        </p:spPr>
        <p:txBody>
          <a:bodyPr anchor="t" rtlCol="false" tIns="0" lIns="0" bIns="0" rIns="0">
            <a:spAutoFit/>
          </a:bodyPr>
          <a:lstStyle/>
          <a:p>
            <a:pPr>
              <a:lnSpc>
                <a:spcPts val="5179"/>
              </a:lnSpc>
            </a:pPr>
            <a:r>
              <a:rPr lang="en-US" sz="3699" spc="-36">
                <a:solidFill>
                  <a:srgbClr val="000000"/>
                </a:solidFill>
                <a:latin typeface="Montserrat Bold"/>
              </a:rPr>
              <a:t>DO ABHYANGA BEFORE BATHING &amp; BEFORE FOOD</a:t>
            </a:r>
          </a:p>
          <a:p>
            <a:pPr>
              <a:lnSpc>
                <a:spcPts val="5179"/>
              </a:lnSpc>
            </a:pPr>
          </a:p>
        </p:txBody>
      </p:sp>
      <p:pic>
        <p:nvPicPr>
          <p:cNvPr name="Picture 6" id="6"/>
          <p:cNvPicPr>
            <a:picLocks noChangeAspect="true"/>
          </p:cNvPicPr>
          <p:nvPr/>
        </p:nvPicPr>
        <p:blipFill>
          <a:blip r:embed="rId5"/>
          <a:srcRect l="49014" t="0" r="1120" b="0"/>
          <a:stretch>
            <a:fillRect/>
          </a:stretch>
        </p:blipFill>
        <p:spPr>
          <a:xfrm flipH="false" flipV="false" rot="0">
            <a:off x="10172700" y="-297703"/>
            <a:ext cx="8305800" cy="11104427"/>
          </a:xfrm>
          <a:prstGeom prst="rect">
            <a:avLst/>
          </a:prstGeom>
        </p:spPr>
      </p:pic>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4511" t="0" r="24511" b="0"/>
          <a:stretch>
            <a:fillRect/>
          </a:stretch>
        </p:blipFill>
        <p:spPr>
          <a:xfrm flipH="false" flipV="false" rot="0">
            <a:off x="10172700" y="0"/>
            <a:ext cx="8115300" cy="10616224"/>
          </a:xfrm>
          <a:prstGeom prst="rect">
            <a:avLst/>
          </a:prstGeom>
        </p:spPr>
      </p:pic>
      <p:sp>
        <p:nvSpPr>
          <p:cNvPr name="TextBox 3" id="3"/>
          <p:cNvSpPr txBox="true"/>
          <p:nvPr/>
        </p:nvSpPr>
        <p:spPr>
          <a:xfrm rot="0">
            <a:off x="661429" y="2876550"/>
            <a:ext cx="9144000" cy="6381750"/>
          </a:xfrm>
          <a:prstGeom prst="rect">
            <a:avLst/>
          </a:prstGeom>
        </p:spPr>
        <p:txBody>
          <a:bodyPr anchor="t" rtlCol="false" tIns="0" lIns="0" bIns="0" rIns="0">
            <a:spAutoFit/>
          </a:bodyPr>
          <a:lstStyle/>
          <a:p>
            <a:pPr>
              <a:lnSpc>
                <a:spcPts val="4200"/>
              </a:lnSpc>
            </a:pPr>
          </a:p>
          <a:p>
            <a:pPr marL="647702" indent="-323851" lvl="1">
              <a:lnSpc>
                <a:spcPts val="4200"/>
              </a:lnSpc>
              <a:buFont typeface="Arial"/>
              <a:buChar char="•"/>
            </a:pPr>
            <a:r>
              <a:rPr lang="en-US" sz="3000" spc="-30">
                <a:solidFill>
                  <a:srgbClr val="000000"/>
                </a:solidFill>
                <a:latin typeface="Montserrat"/>
              </a:rPr>
              <a:t>Don’t miss oiling the scalp when you do Abhyanga</a:t>
            </a:r>
          </a:p>
          <a:p>
            <a:pPr>
              <a:lnSpc>
                <a:spcPts val="4200"/>
              </a:lnSpc>
            </a:pPr>
          </a:p>
          <a:p>
            <a:pPr marL="647702" indent="-323851" lvl="1">
              <a:lnSpc>
                <a:spcPts val="4200"/>
              </a:lnSpc>
              <a:buFont typeface="Arial"/>
              <a:buChar char="•"/>
            </a:pPr>
            <a:r>
              <a:rPr lang="en-US" sz="3000" spc="-30">
                <a:solidFill>
                  <a:srgbClr val="000000"/>
                </a:solidFill>
                <a:latin typeface="Montserrat"/>
              </a:rPr>
              <a:t>Use approx. ¼ cup oil for the whole abhyanga (according to your body size).</a:t>
            </a:r>
          </a:p>
          <a:p>
            <a:pPr algn="ctr">
              <a:lnSpc>
                <a:spcPts val="4200"/>
              </a:lnSpc>
            </a:pPr>
          </a:p>
          <a:p>
            <a:pPr marL="647702" indent="-323851" lvl="1">
              <a:lnSpc>
                <a:spcPts val="4200"/>
              </a:lnSpc>
              <a:buFont typeface="Arial"/>
              <a:buChar char="•"/>
            </a:pPr>
            <a:r>
              <a:rPr lang="en-US" sz="3000" spc="-30">
                <a:solidFill>
                  <a:srgbClr val="000000"/>
                </a:solidFill>
                <a:latin typeface="Montserrat"/>
              </a:rPr>
              <a:t>Showering after abhyanga is better (to wash the toxins off). </a:t>
            </a:r>
          </a:p>
          <a:p>
            <a:pPr algn="ctr">
              <a:lnSpc>
                <a:spcPts val="4200"/>
              </a:lnSpc>
            </a:pPr>
          </a:p>
          <a:p>
            <a:pPr algn="ctr">
              <a:lnSpc>
                <a:spcPts val="4200"/>
              </a:lnSpc>
            </a:pPr>
          </a:p>
          <a:p>
            <a:pPr>
              <a:lnSpc>
                <a:spcPts val="4200"/>
              </a:lnSpc>
            </a:pPr>
          </a:p>
        </p:txBody>
      </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661429" y="1028700"/>
            <a:ext cx="543365" cy="1143926"/>
          </a:xfrm>
          <a:prstGeom prst="rect">
            <a:avLst/>
          </a:prstGeom>
        </p:spPr>
      </p:pic>
      <p:sp>
        <p:nvSpPr>
          <p:cNvPr name="TextBox 5" id="5"/>
          <p:cNvSpPr txBox="true"/>
          <p:nvPr/>
        </p:nvSpPr>
        <p:spPr>
          <a:xfrm rot="0">
            <a:off x="1758592" y="1124876"/>
            <a:ext cx="9144000" cy="1047750"/>
          </a:xfrm>
          <a:prstGeom prst="rect">
            <a:avLst/>
          </a:prstGeom>
        </p:spPr>
        <p:txBody>
          <a:bodyPr anchor="t" rtlCol="false" tIns="0" lIns="0" bIns="0" rIns="0">
            <a:spAutoFit/>
          </a:bodyPr>
          <a:lstStyle/>
          <a:p>
            <a:pPr>
              <a:lnSpc>
                <a:spcPts val="4200"/>
              </a:lnSpc>
            </a:pPr>
            <a:r>
              <a:rPr lang="en-US" sz="3000" spc="-30">
                <a:solidFill>
                  <a:srgbClr val="000000"/>
                </a:solidFill>
                <a:latin typeface="Montserrat Bold"/>
              </a:rPr>
              <a:t>THE HEAD IS “UTTAMANGA” THE MOST IMPORTANT ORGAN</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sp>
        <p:nvSpPr>
          <p:cNvPr name="TextBox 2" id="2"/>
          <p:cNvSpPr txBox="true"/>
          <p:nvPr/>
        </p:nvSpPr>
        <p:spPr>
          <a:xfrm rot="0">
            <a:off x="1482031" y="2039276"/>
            <a:ext cx="16230600" cy="7604760"/>
          </a:xfrm>
          <a:prstGeom prst="rect">
            <a:avLst/>
          </a:prstGeom>
        </p:spPr>
        <p:txBody>
          <a:bodyPr anchor="t" rtlCol="false" tIns="0" lIns="0" bIns="0" rIns="0">
            <a:spAutoFit/>
          </a:bodyPr>
          <a:lstStyle/>
          <a:p>
            <a:pPr marL="647702" indent="-323851" lvl="1">
              <a:lnSpc>
                <a:spcPts val="5070"/>
              </a:lnSpc>
              <a:buFont typeface="Arial"/>
              <a:buChar char="•"/>
            </a:pPr>
            <a:r>
              <a:rPr lang="en-US" sz="3000" spc="-30">
                <a:solidFill>
                  <a:srgbClr val="000000"/>
                </a:solidFill>
                <a:latin typeface="Montserrat Bold"/>
              </a:rPr>
              <a:t>DO CLOCKWISE circles on the joints and round places (e.g. head, shoulders, chest/breasts, stomach, low back);</a:t>
            </a:r>
          </a:p>
          <a:p>
            <a:pPr marL="647702" indent="-323851" lvl="1">
              <a:lnSpc>
                <a:spcPts val="5070"/>
              </a:lnSpc>
              <a:buFont typeface="Arial"/>
              <a:buChar char="•"/>
            </a:pPr>
            <a:r>
              <a:rPr lang="en-US" sz="3000" spc="-30">
                <a:solidFill>
                  <a:srgbClr val="000000"/>
                </a:solidFill>
                <a:latin typeface="Montserrat Bold"/>
              </a:rPr>
              <a:t>LONG strokes on the limbs and long places (e.g. arms, legs, neck, spine).</a:t>
            </a:r>
          </a:p>
          <a:p>
            <a:pPr marL="647702" indent="-323851" lvl="1">
              <a:lnSpc>
                <a:spcPts val="5070"/>
              </a:lnSpc>
              <a:buFont typeface="Arial"/>
              <a:buChar char="•"/>
            </a:pPr>
            <a:r>
              <a:rPr lang="en-US" sz="3000" spc="-30">
                <a:solidFill>
                  <a:srgbClr val="000000"/>
                </a:solidFill>
                <a:latin typeface="Montserrat Bold"/>
              </a:rPr>
              <a:t>DOWNWARD STROKES ARE BEST FOR VATA because vata has to go down to get pacified &amp; clear the excess dosha/too much vata. </a:t>
            </a:r>
          </a:p>
          <a:p>
            <a:pPr marL="647702" indent="-323851" lvl="1">
              <a:lnSpc>
                <a:spcPts val="5070"/>
              </a:lnSpc>
              <a:buFont typeface="Arial"/>
              <a:buChar char="•"/>
            </a:pPr>
            <a:r>
              <a:rPr lang="en-US" sz="3000" spc="-30">
                <a:solidFill>
                  <a:srgbClr val="000000"/>
                </a:solidFill>
                <a:latin typeface="Montserrat Bold"/>
              </a:rPr>
              <a:t>STROKES &amp; CIRCLES "in the direction of the hair" are good and will be more soothing.</a:t>
            </a:r>
          </a:p>
          <a:p>
            <a:pPr marL="647702" indent="-323851" lvl="1">
              <a:lnSpc>
                <a:spcPts val="5070"/>
              </a:lnSpc>
              <a:buFont typeface="Arial"/>
              <a:buChar char="•"/>
            </a:pPr>
            <a:r>
              <a:rPr lang="en-US" sz="3000" spc="-30">
                <a:solidFill>
                  <a:srgbClr val="000000"/>
                </a:solidFill>
                <a:latin typeface="Montserrat Bold"/>
              </a:rPr>
              <a:t>GENTLE PRESSING on the head is good, but nothing hard or heavy.</a:t>
            </a:r>
          </a:p>
          <a:p>
            <a:pPr marL="647702" indent="-323851" lvl="1">
              <a:lnSpc>
                <a:spcPts val="5070"/>
              </a:lnSpc>
              <a:buFont typeface="Arial"/>
              <a:buChar char="•"/>
            </a:pPr>
            <a:r>
              <a:rPr lang="en-US" sz="3000" spc="-30">
                <a:solidFill>
                  <a:srgbClr val="000000"/>
                </a:solidFill>
                <a:latin typeface="Montserrat Bold"/>
              </a:rPr>
              <a:t>FOR PROBLEM AREAS in the body, you can spend some extra time with more strokes there (gently).</a:t>
            </a:r>
          </a:p>
          <a:p>
            <a:pPr algn="l" marL="647702" indent="-323851" lvl="1">
              <a:lnSpc>
                <a:spcPts val="5070"/>
              </a:lnSpc>
              <a:buFont typeface="Arial"/>
              <a:buChar char="•"/>
            </a:pPr>
            <a:r>
              <a:rPr lang="en-US" sz="3000" spc="-30">
                <a:solidFill>
                  <a:srgbClr val="000000"/>
                </a:solidFill>
                <a:latin typeface="Montserrat Bold"/>
              </a:rPr>
              <a:t>STROKES SHOULD NOT BE HARD OR FAST IN DAILY ABHYANGA.</a:t>
            </a:r>
          </a:p>
          <a:p>
            <a:pPr>
              <a:lnSpc>
                <a:spcPts val="5070"/>
              </a:lnSpc>
            </a:pPr>
          </a:p>
        </p:txBody>
      </p:sp>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757018" y="819470"/>
            <a:ext cx="543365" cy="1143926"/>
          </a:xfrm>
          <a:prstGeom prst="rect">
            <a:avLst/>
          </a:prstGeom>
        </p:spPr>
      </p:pic>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1334" t="0" r="21334" b="0"/>
          <a:stretch>
            <a:fillRect/>
          </a:stretch>
        </p:blipFill>
        <p:spPr>
          <a:xfrm flipH="false" flipV="false" rot="0">
            <a:off x="10172700" y="0"/>
            <a:ext cx="8115300" cy="10616224"/>
          </a:xfrm>
          <a:prstGeom prst="rect">
            <a:avLst/>
          </a:prstGeom>
        </p:spPr>
      </p:pic>
      <p:sp>
        <p:nvSpPr>
          <p:cNvPr name="TextBox 3" id="3"/>
          <p:cNvSpPr txBox="true"/>
          <p:nvPr/>
        </p:nvSpPr>
        <p:spPr>
          <a:xfrm rot="0">
            <a:off x="661429" y="2115476"/>
            <a:ext cx="9144000" cy="6915150"/>
          </a:xfrm>
          <a:prstGeom prst="rect">
            <a:avLst/>
          </a:prstGeom>
        </p:spPr>
        <p:txBody>
          <a:bodyPr anchor="t" rtlCol="false" tIns="0" lIns="0" bIns="0" rIns="0">
            <a:spAutoFit/>
          </a:bodyPr>
          <a:lstStyle/>
          <a:p>
            <a:pPr algn="ctr">
              <a:lnSpc>
                <a:spcPts val="4200"/>
              </a:lnSpc>
            </a:pPr>
          </a:p>
          <a:p>
            <a:pPr algn="ctr">
              <a:lnSpc>
                <a:spcPts val="4200"/>
              </a:lnSpc>
            </a:pPr>
            <a:r>
              <a:rPr lang="en-US" sz="3000" spc="-30">
                <a:solidFill>
                  <a:srgbClr val="FF1616"/>
                </a:solidFill>
                <a:latin typeface="Montserrat Bold"/>
              </a:rPr>
              <a:t>AVOID</a:t>
            </a:r>
            <a:r>
              <a:rPr lang="en-US" sz="3000" spc="-30">
                <a:solidFill>
                  <a:srgbClr val="000000"/>
                </a:solidFill>
                <a:latin typeface="Montserrat Bold"/>
              </a:rPr>
              <a:t> doing abhyanga:</a:t>
            </a:r>
          </a:p>
          <a:p>
            <a:pPr algn="ctr">
              <a:lnSpc>
                <a:spcPts val="4200"/>
              </a:lnSpc>
            </a:pPr>
            <a:r>
              <a:rPr lang="en-US" sz="3000" spc="-30">
                <a:solidFill>
                  <a:srgbClr val="000000"/>
                </a:solidFill>
                <a:latin typeface="Montserrat Bold"/>
              </a:rPr>
              <a:t> </a:t>
            </a:r>
          </a:p>
          <a:p>
            <a:pPr marL="647702" indent="-323851" lvl="1">
              <a:lnSpc>
                <a:spcPts val="4200"/>
              </a:lnSpc>
              <a:buFont typeface="Arial"/>
              <a:buChar char="•"/>
            </a:pPr>
            <a:r>
              <a:rPr lang="en-US" sz="3000" spc="-30">
                <a:solidFill>
                  <a:srgbClr val="000000"/>
                </a:solidFill>
                <a:latin typeface="Montserrat Bold"/>
              </a:rPr>
              <a:t>During menstruation</a:t>
            </a:r>
          </a:p>
          <a:p>
            <a:pPr>
              <a:lnSpc>
                <a:spcPts val="4200"/>
              </a:lnSpc>
            </a:pPr>
            <a:r>
              <a:rPr lang="en-US" sz="3000" spc="-30">
                <a:solidFill>
                  <a:srgbClr val="000000"/>
                </a:solidFill>
                <a:latin typeface="Montserrat Bold"/>
              </a:rPr>
              <a:t> </a:t>
            </a:r>
          </a:p>
          <a:p>
            <a:pPr marL="647702" indent="-323851" lvl="1">
              <a:lnSpc>
                <a:spcPts val="4200"/>
              </a:lnSpc>
              <a:buFont typeface="Arial"/>
              <a:buChar char="•"/>
            </a:pPr>
            <a:r>
              <a:rPr lang="en-US" sz="3000" spc="-30">
                <a:solidFill>
                  <a:srgbClr val="000000"/>
                </a:solidFill>
                <a:latin typeface="Montserrat Bold"/>
              </a:rPr>
              <a:t>If you have a cold or congestion</a:t>
            </a:r>
          </a:p>
          <a:p>
            <a:pPr>
              <a:lnSpc>
                <a:spcPts val="4200"/>
              </a:lnSpc>
            </a:pPr>
          </a:p>
          <a:p>
            <a:pPr marL="647702" indent="-323851" lvl="1">
              <a:lnSpc>
                <a:spcPts val="4200"/>
              </a:lnSpc>
              <a:buFont typeface="Arial"/>
              <a:buChar char="•"/>
            </a:pPr>
            <a:r>
              <a:rPr lang="en-US" sz="3000" spc="-30">
                <a:solidFill>
                  <a:srgbClr val="000000"/>
                </a:solidFill>
                <a:latin typeface="Montserrat Bold"/>
              </a:rPr>
              <a:t>During a fever</a:t>
            </a:r>
          </a:p>
          <a:p>
            <a:pPr>
              <a:lnSpc>
                <a:spcPts val="4200"/>
              </a:lnSpc>
            </a:pPr>
          </a:p>
          <a:p>
            <a:pPr marL="647702" indent="-323851" lvl="1">
              <a:lnSpc>
                <a:spcPts val="4200"/>
              </a:lnSpc>
              <a:buFont typeface="Arial"/>
              <a:buChar char="•"/>
            </a:pPr>
            <a:r>
              <a:rPr lang="en-US" sz="3000" spc="-30">
                <a:solidFill>
                  <a:srgbClr val="000000"/>
                </a:solidFill>
                <a:latin typeface="Montserrat Bold"/>
              </a:rPr>
              <a:t>If there is an over amount of kapha ama</a:t>
            </a:r>
          </a:p>
          <a:p>
            <a:pPr>
              <a:lnSpc>
                <a:spcPts val="4200"/>
              </a:lnSpc>
            </a:pPr>
          </a:p>
          <a:p>
            <a:pPr marL="647702" indent="-323851" lvl="1">
              <a:lnSpc>
                <a:spcPts val="4200"/>
              </a:lnSpc>
              <a:buFont typeface="Arial"/>
              <a:buChar char="•"/>
            </a:pPr>
            <a:r>
              <a:rPr lang="en-US" sz="3000" spc="-30">
                <a:solidFill>
                  <a:srgbClr val="000000"/>
                </a:solidFill>
                <a:latin typeface="Montserrat Bold"/>
              </a:rPr>
              <a:t>Just after eating</a:t>
            </a:r>
          </a:p>
          <a:p>
            <a:pPr>
              <a:lnSpc>
                <a:spcPts val="4200"/>
              </a:lnSpc>
            </a:pPr>
          </a:p>
        </p:txBody>
      </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661429" y="1028700"/>
            <a:ext cx="543365" cy="1143926"/>
          </a:xfrm>
          <a:prstGeom prst="rect">
            <a:avLst/>
          </a:prstGeom>
        </p:spPr>
      </p:pic>
      <p:sp>
        <p:nvSpPr>
          <p:cNvPr name="TextBox 5" id="5"/>
          <p:cNvSpPr txBox="true"/>
          <p:nvPr/>
        </p:nvSpPr>
        <p:spPr>
          <a:xfrm rot="0">
            <a:off x="1925821" y="1252365"/>
            <a:ext cx="7453431" cy="629920"/>
          </a:xfrm>
          <a:prstGeom prst="rect">
            <a:avLst/>
          </a:prstGeom>
        </p:spPr>
        <p:txBody>
          <a:bodyPr anchor="t" rtlCol="false" tIns="0" lIns="0" bIns="0" rIns="0">
            <a:spAutoFit/>
          </a:bodyPr>
          <a:lstStyle/>
          <a:p>
            <a:pPr>
              <a:lnSpc>
                <a:spcPts val="5179"/>
              </a:lnSpc>
            </a:pPr>
            <a:r>
              <a:rPr lang="en-US" sz="3699" spc="-36">
                <a:solidFill>
                  <a:srgbClr val="000000"/>
                </a:solidFill>
                <a:latin typeface="Montserrat Bold"/>
              </a:rPr>
              <a:t>SELF-MASSAGE - ABHYANGA</a:t>
            </a:r>
          </a:p>
        </p:txBody>
      </p:sp>
    </p:spTree>
  </p:cSld>
  <p:clrMapOvr>
    <a:masterClrMapping/>
  </p:clrMapOvr>
</p:sld>
</file>

<file path=ppt/slides/slide35.xml><?xml version="1.0" encoding="utf-8"?>
<p:sld xmlns:p="http://schemas.openxmlformats.org/presentationml/2006/main" xmlns:a="http://schemas.openxmlformats.org/drawingml/2006/main">
  <p:cSld>
    <p:bg>
      <p:bgPr>
        <a:solidFill>
          <a:srgbClr val="E7DFD4"/>
        </a:solidFill>
      </p:bgPr>
    </p:bg>
    <p:spTree>
      <p:nvGrpSpPr>
        <p:cNvPr id="1" name=""/>
        <p:cNvGrpSpPr/>
        <p:nvPr/>
      </p:nvGrpSpPr>
      <p:grpSpPr>
        <a:xfrm>
          <a:off x="0" y="0"/>
          <a:ext cx="0" cy="0"/>
          <a:chOff x="0" y="0"/>
          <a:chExt cx="0" cy="0"/>
        </a:xfrm>
      </p:grpSpPr>
      <p:sp>
        <p:nvSpPr>
          <p:cNvPr name="AutoShape 2" id="2"/>
          <p:cNvSpPr/>
          <p:nvPr/>
        </p:nvSpPr>
        <p:spPr>
          <a:xfrm rot="-5400000">
            <a:off x="4040144" y="1787554"/>
            <a:ext cx="1189581" cy="0"/>
          </a:xfrm>
          <a:prstGeom prst="line">
            <a:avLst/>
          </a:prstGeom>
          <a:ln cap="rnd" w="19050">
            <a:solidFill>
              <a:srgbClr val="000000"/>
            </a:solidFill>
            <a:prstDash val="solid"/>
            <a:headEnd type="none" len="sm" w="sm"/>
            <a:tailEnd type="none" len="sm" w="sm"/>
          </a:ln>
        </p:spPr>
      </p:sp>
      <p:sp>
        <p:nvSpPr>
          <p:cNvPr name="AutoShape 3" id="3"/>
          <p:cNvSpPr/>
          <p:nvPr/>
        </p:nvSpPr>
        <p:spPr>
          <a:xfrm rot="-5400000">
            <a:off x="4019023" y="3979541"/>
            <a:ext cx="1189581" cy="0"/>
          </a:xfrm>
          <a:prstGeom prst="line">
            <a:avLst/>
          </a:prstGeom>
          <a:ln cap="rnd" w="19050">
            <a:solidFill>
              <a:srgbClr val="000000"/>
            </a:solidFill>
            <a:prstDash val="solid"/>
            <a:headEnd type="none" len="sm" w="sm"/>
            <a:tailEnd type="none" len="sm" w="sm"/>
          </a:ln>
        </p:spPr>
      </p:sp>
      <p:sp>
        <p:nvSpPr>
          <p:cNvPr name="AutoShape 4" id="4"/>
          <p:cNvSpPr/>
          <p:nvPr/>
        </p:nvSpPr>
        <p:spPr>
          <a:xfrm rot="-5400000">
            <a:off x="4061264" y="6323490"/>
            <a:ext cx="1189581" cy="0"/>
          </a:xfrm>
          <a:prstGeom prst="line">
            <a:avLst/>
          </a:prstGeom>
          <a:ln cap="rnd" w="19050">
            <a:solidFill>
              <a:srgbClr val="000000"/>
            </a:solidFill>
            <a:prstDash val="solid"/>
            <a:headEnd type="none" len="sm" w="sm"/>
            <a:tailEnd type="none" len="sm" w="sm"/>
          </a:ln>
        </p:spPr>
      </p:sp>
      <p:sp>
        <p:nvSpPr>
          <p:cNvPr name="TextBox 5" id="5"/>
          <p:cNvSpPr txBox="true"/>
          <p:nvPr/>
        </p:nvSpPr>
        <p:spPr>
          <a:xfrm rot="0">
            <a:off x="2523376" y="1598967"/>
            <a:ext cx="1448544" cy="514336"/>
          </a:xfrm>
          <a:prstGeom prst="rect">
            <a:avLst/>
          </a:prstGeom>
        </p:spPr>
        <p:txBody>
          <a:bodyPr anchor="t" rtlCol="false" tIns="0" lIns="0" bIns="0" rIns="0">
            <a:spAutoFit/>
          </a:bodyPr>
          <a:lstStyle/>
          <a:p>
            <a:pPr algn="r">
              <a:lnSpc>
                <a:spcPts val="3880"/>
              </a:lnSpc>
            </a:pPr>
            <a:r>
              <a:rPr lang="en-US" sz="3880">
                <a:solidFill>
                  <a:srgbClr val="010101"/>
                </a:solidFill>
                <a:latin typeface="Montserrat Bold"/>
              </a:rPr>
              <a:t>01</a:t>
            </a:r>
          </a:p>
        </p:txBody>
      </p:sp>
      <p:sp>
        <p:nvSpPr>
          <p:cNvPr name="TextBox 6" id="6"/>
          <p:cNvSpPr txBox="true"/>
          <p:nvPr/>
        </p:nvSpPr>
        <p:spPr>
          <a:xfrm rot="0">
            <a:off x="5231791" y="1376917"/>
            <a:ext cx="13056209" cy="1015987"/>
          </a:xfrm>
          <a:prstGeom prst="rect">
            <a:avLst/>
          </a:prstGeom>
        </p:spPr>
        <p:txBody>
          <a:bodyPr anchor="t" rtlCol="false" tIns="0" lIns="0" bIns="0" rIns="0">
            <a:spAutoFit/>
          </a:bodyPr>
          <a:lstStyle/>
          <a:p>
            <a:pPr>
              <a:lnSpc>
                <a:spcPts val="2665"/>
              </a:lnSpc>
            </a:pPr>
            <a:r>
              <a:rPr lang="en-US" sz="2665" spc="266">
                <a:solidFill>
                  <a:srgbClr val="362D25"/>
                </a:solidFill>
                <a:latin typeface="Montserrat Classic"/>
              </a:rPr>
              <a:t>HOW TO OPTIMISE YOUR DAILY ROUTINE </a:t>
            </a:r>
          </a:p>
          <a:p>
            <a:pPr>
              <a:lnSpc>
                <a:spcPts val="2665"/>
              </a:lnSpc>
            </a:pPr>
            <a:r>
              <a:rPr lang="en-US" sz="2665" spc="266">
                <a:solidFill>
                  <a:srgbClr val="362D25"/>
                </a:solidFill>
                <a:latin typeface="Montserrat Classic"/>
              </a:rPr>
              <a:t>- FOLLOWING AN AYURVEDA CLOCK</a:t>
            </a:r>
          </a:p>
          <a:p>
            <a:pPr>
              <a:lnSpc>
                <a:spcPts val="2665"/>
              </a:lnSpc>
            </a:pPr>
          </a:p>
        </p:txBody>
      </p:sp>
      <p:sp>
        <p:nvSpPr>
          <p:cNvPr name="TextBox 7" id="7"/>
          <p:cNvSpPr txBox="true"/>
          <p:nvPr/>
        </p:nvSpPr>
        <p:spPr>
          <a:xfrm rot="0">
            <a:off x="2523376" y="3771033"/>
            <a:ext cx="1448544" cy="514336"/>
          </a:xfrm>
          <a:prstGeom prst="rect">
            <a:avLst/>
          </a:prstGeom>
        </p:spPr>
        <p:txBody>
          <a:bodyPr anchor="t" rtlCol="false" tIns="0" lIns="0" bIns="0" rIns="0">
            <a:spAutoFit/>
          </a:bodyPr>
          <a:lstStyle/>
          <a:p>
            <a:pPr algn="r">
              <a:lnSpc>
                <a:spcPts val="3880"/>
              </a:lnSpc>
            </a:pPr>
            <a:r>
              <a:rPr lang="en-US" sz="3880">
                <a:solidFill>
                  <a:srgbClr val="010101"/>
                </a:solidFill>
                <a:latin typeface="Montserrat Bold"/>
              </a:rPr>
              <a:t>02</a:t>
            </a:r>
          </a:p>
        </p:txBody>
      </p:sp>
      <p:sp>
        <p:nvSpPr>
          <p:cNvPr name="TextBox 8" id="8"/>
          <p:cNvSpPr txBox="true"/>
          <p:nvPr/>
        </p:nvSpPr>
        <p:spPr>
          <a:xfrm rot="0">
            <a:off x="2523376" y="6114982"/>
            <a:ext cx="1448544" cy="514336"/>
          </a:xfrm>
          <a:prstGeom prst="rect">
            <a:avLst/>
          </a:prstGeom>
        </p:spPr>
        <p:txBody>
          <a:bodyPr anchor="t" rtlCol="false" tIns="0" lIns="0" bIns="0" rIns="0">
            <a:spAutoFit/>
          </a:bodyPr>
          <a:lstStyle/>
          <a:p>
            <a:pPr algn="r">
              <a:lnSpc>
                <a:spcPts val="3880"/>
              </a:lnSpc>
            </a:pPr>
            <a:r>
              <a:rPr lang="en-US" sz="3880">
                <a:solidFill>
                  <a:srgbClr val="010101"/>
                </a:solidFill>
                <a:latin typeface="Montserrat Bold"/>
              </a:rPr>
              <a:t>03</a:t>
            </a:r>
          </a:p>
        </p:txBody>
      </p:sp>
      <p:sp>
        <p:nvSpPr>
          <p:cNvPr name="TextBox 9" id="9"/>
          <p:cNvSpPr txBox="true"/>
          <p:nvPr/>
        </p:nvSpPr>
        <p:spPr>
          <a:xfrm rot="0">
            <a:off x="5257979" y="3713839"/>
            <a:ext cx="6157526" cy="1015987"/>
          </a:xfrm>
          <a:prstGeom prst="rect">
            <a:avLst/>
          </a:prstGeom>
        </p:spPr>
        <p:txBody>
          <a:bodyPr anchor="t" rtlCol="false" tIns="0" lIns="0" bIns="0" rIns="0">
            <a:spAutoFit/>
          </a:bodyPr>
          <a:lstStyle/>
          <a:p>
            <a:pPr>
              <a:lnSpc>
                <a:spcPts val="2665"/>
              </a:lnSpc>
            </a:pPr>
            <a:r>
              <a:rPr lang="en-US" sz="2665" spc="266">
                <a:solidFill>
                  <a:srgbClr val="362D25"/>
                </a:solidFill>
                <a:latin typeface="Montserrat Classic"/>
              </a:rPr>
              <a:t>THE TOP 5 SELF-CARE MORNING PRACTICES</a:t>
            </a:r>
          </a:p>
          <a:p>
            <a:pPr>
              <a:lnSpc>
                <a:spcPts val="2665"/>
              </a:lnSpc>
            </a:pPr>
          </a:p>
        </p:txBody>
      </p:sp>
      <p:sp>
        <p:nvSpPr>
          <p:cNvPr name="TextBox 10" id="10"/>
          <p:cNvSpPr txBox="true"/>
          <p:nvPr/>
        </p:nvSpPr>
        <p:spPr>
          <a:xfrm rot="0">
            <a:off x="5231791" y="5786884"/>
            <a:ext cx="6157526" cy="1015987"/>
          </a:xfrm>
          <a:prstGeom prst="rect">
            <a:avLst/>
          </a:prstGeom>
        </p:spPr>
        <p:txBody>
          <a:bodyPr anchor="t" rtlCol="false" tIns="0" lIns="0" bIns="0" rIns="0">
            <a:spAutoFit/>
          </a:bodyPr>
          <a:lstStyle/>
          <a:p>
            <a:pPr>
              <a:lnSpc>
                <a:spcPts val="2665"/>
              </a:lnSpc>
            </a:pPr>
            <a:r>
              <a:rPr lang="en-US" sz="2665" spc="266">
                <a:solidFill>
                  <a:srgbClr val="362D25"/>
                </a:solidFill>
                <a:latin typeface="Montserrat Classic"/>
              </a:rPr>
              <a:t>HOW TO DO A SIMPLE SELF MASSAGE - ABHYANGA</a:t>
            </a:r>
          </a:p>
          <a:p>
            <a:pPr>
              <a:lnSpc>
                <a:spcPts val="2665"/>
              </a:lnSpc>
            </a:pPr>
          </a:p>
        </p:txBody>
      </p:sp>
      <p:sp>
        <p:nvSpPr>
          <p:cNvPr name="AutoShape 11" id="11"/>
          <p:cNvSpPr/>
          <p:nvPr/>
        </p:nvSpPr>
        <p:spPr>
          <a:xfrm rot="-5400000">
            <a:off x="4061264" y="8469400"/>
            <a:ext cx="1189581" cy="0"/>
          </a:xfrm>
          <a:prstGeom prst="line">
            <a:avLst/>
          </a:prstGeom>
          <a:ln cap="rnd" w="19050">
            <a:solidFill>
              <a:srgbClr val="000000"/>
            </a:solidFill>
            <a:prstDash val="solid"/>
            <a:headEnd type="none" len="sm" w="sm"/>
            <a:tailEnd type="none" len="sm" w="sm"/>
          </a:ln>
        </p:spPr>
      </p:sp>
      <p:sp>
        <p:nvSpPr>
          <p:cNvPr name="TextBox 12" id="12"/>
          <p:cNvSpPr txBox="true"/>
          <p:nvPr/>
        </p:nvSpPr>
        <p:spPr>
          <a:xfrm rot="0">
            <a:off x="2523376" y="8263998"/>
            <a:ext cx="1448544" cy="508124"/>
          </a:xfrm>
          <a:prstGeom prst="rect">
            <a:avLst/>
          </a:prstGeom>
        </p:spPr>
        <p:txBody>
          <a:bodyPr anchor="t" rtlCol="false" tIns="0" lIns="0" bIns="0" rIns="0">
            <a:spAutoFit/>
          </a:bodyPr>
          <a:lstStyle/>
          <a:p>
            <a:pPr algn="r">
              <a:lnSpc>
                <a:spcPts val="3880"/>
              </a:lnSpc>
            </a:pPr>
            <a:r>
              <a:rPr lang="en-US" sz="3880">
                <a:solidFill>
                  <a:srgbClr val="010101"/>
                </a:solidFill>
                <a:latin typeface="Montserrat Bold"/>
              </a:rPr>
              <a:t>04</a:t>
            </a:r>
          </a:p>
        </p:txBody>
      </p:sp>
      <p:sp>
        <p:nvSpPr>
          <p:cNvPr name="TextBox 13" id="13"/>
          <p:cNvSpPr txBox="true"/>
          <p:nvPr/>
        </p:nvSpPr>
        <p:spPr>
          <a:xfrm rot="0">
            <a:off x="5257979" y="8049837"/>
            <a:ext cx="6157526" cy="1033840"/>
          </a:xfrm>
          <a:prstGeom prst="rect">
            <a:avLst/>
          </a:prstGeom>
        </p:spPr>
        <p:txBody>
          <a:bodyPr anchor="t" rtlCol="false" tIns="0" lIns="0" bIns="0" rIns="0">
            <a:spAutoFit/>
          </a:bodyPr>
          <a:lstStyle/>
          <a:p>
            <a:pPr>
              <a:lnSpc>
                <a:spcPts val="2665"/>
              </a:lnSpc>
            </a:pPr>
            <a:r>
              <a:rPr lang="en-US" sz="2665" spc="266">
                <a:solidFill>
                  <a:srgbClr val="FF1616"/>
                </a:solidFill>
                <a:latin typeface="Montserrat Classic"/>
              </a:rPr>
              <a:t>NATURAL REMEDIES FOR COMMON IMBALANCES</a:t>
            </a:r>
          </a:p>
          <a:p>
            <a:pPr>
              <a:lnSpc>
                <a:spcPts val="2665"/>
              </a:lnSpc>
            </a:pP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4755" t="0" r="20928" b="0"/>
          <a:stretch>
            <a:fillRect/>
          </a:stretch>
        </p:blipFill>
        <p:spPr>
          <a:xfrm flipH="false" flipV="false" rot="0">
            <a:off x="10025534" y="0"/>
            <a:ext cx="8626036" cy="10590835"/>
          </a:xfrm>
          <a:prstGeom prst="rect">
            <a:avLst/>
          </a:prstGeom>
        </p:spPr>
      </p:pic>
      <p:sp>
        <p:nvSpPr>
          <p:cNvPr name="TextBox 3" id="3"/>
          <p:cNvSpPr txBox="true"/>
          <p:nvPr/>
        </p:nvSpPr>
        <p:spPr>
          <a:xfrm rot="0">
            <a:off x="1028700" y="581343"/>
            <a:ext cx="8850735" cy="847089"/>
          </a:xfrm>
          <a:prstGeom prst="rect">
            <a:avLst/>
          </a:prstGeom>
        </p:spPr>
        <p:txBody>
          <a:bodyPr anchor="t" rtlCol="false" tIns="0" lIns="0" bIns="0" rIns="0">
            <a:spAutoFit/>
          </a:bodyPr>
          <a:lstStyle/>
          <a:p>
            <a:pPr>
              <a:lnSpc>
                <a:spcPts val="6890"/>
              </a:lnSpc>
            </a:pPr>
            <a:r>
              <a:rPr lang="en-US" sz="5300" spc="-159">
                <a:solidFill>
                  <a:srgbClr val="362D25"/>
                </a:solidFill>
                <a:latin typeface="Montserrat Classic"/>
              </a:rPr>
              <a:t>Insomnia</a:t>
            </a:r>
          </a:p>
        </p:txBody>
      </p:sp>
      <p:sp>
        <p:nvSpPr>
          <p:cNvPr name="TextBox 4" id="4"/>
          <p:cNvSpPr txBox="true"/>
          <p:nvPr/>
        </p:nvSpPr>
        <p:spPr>
          <a:xfrm rot="0">
            <a:off x="1028700" y="1936738"/>
            <a:ext cx="7994994" cy="7944612"/>
          </a:xfrm>
          <a:prstGeom prst="rect">
            <a:avLst/>
          </a:prstGeom>
        </p:spPr>
        <p:txBody>
          <a:bodyPr anchor="t" rtlCol="false" tIns="0" lIns="0" bIns="0" rIns="0">
            <a:spAutoFit/>
          </a:bodyPr>
          <a:lstStyle/>
          <a:p>
            <a:pPr marL="712473" indent="-356237" lvl="1">
              <a:lnSpc>
                <a:spcPts val="3729"/>
              </a:lnSpc>
              <a:buFont typeface="Arial"/>
              <a:buChar char="•"/>
            </a:pPr>
            <a:r>
              <a:rPr lang="en-US" sz="3300" spc="-33">
                <a:solidFill>
                  <a:srgbClr val="000000"/>
                </a:solidFill>
                <a:latin typeface="Montserrat Bold"/>
              </a:rPr>
              <a:t>Vata pacifying diet.</a:t>
            </a:r>
          </a:p>
          <a:p>
            <a:pPr marL="712473" indent="-356237" lvl="1">
              <a:lnSpc>
                <a:spcPts val="3729"/>
              </a:lnSpc>
              <a:buFont typeface="Arial"/>
              <a:buChar char="•"/>
            </a:pPr>
            <a:r>
              <a:rPr lang="en-US" sz="3300" spc="-33">
                <a:solidFill>
                  <a:srgbClr val="000000"/>
                </a:solidFill>
                <a:latin typeface="Montserrat Bold"/>
              </a:rPr>
              <a:t>Massage head and feet before sleep.</a:t>
            </a:r>
          </a:p>
          <a:p>
            <a:pPr marL="712473" indent="-356237" lvl="1">
              <a:lnSpc>
                <a:spcPts val="3729"/>
              </a:lnSpc>
              <a:buFont typeface="Arial"/>
              <a:buChar char="•"/>
            </a:pPr>
            <a:r>
              <a:rPr lang="en-US" sz="3300" spc="-33">
                <a:solidFill>
                  <a:srgbClr val="000000"/>
                </a:solidFill>
                <a:latin typeface="Montserrat Bold"/>
              </a:rPr>
              <a:t>Hot milk with ghee at night.</a:t>
            </a:r>
          </a:p>
          <a:p>
            <a:pPr marL="712473" indent="-356237" lvl="1">
              <a:lnSpc>
                <a:spcPts val="3729"/>
              </a:lnSpc>
              <a:buFont typeface="Arial"/>
              <a:buChar char="•"/>
            </a:pPr>
            <a:r>
              <a:rPr lang="en-US" sz="3300" spc="-33">
                <a:solidFill>
                  <a:srgbClr val="000000"/>
                </a:solidFill>
                <a:latin typeface="Montserrat Bold"/>
              </a:rPr>
              <a:t>Nasya.</a:t>
            </a:r>
          </a:p>
          <a:p>
            <a:pPr marL="712473" indent="-356237" lvl="1">
              <a:lnSpc>
                <a:spcPts val="3729"/>
              </a:lnSpc>
              <a:buFont typeface="Arial"/>
              <a:buChar char="•"/>
            </a:pPr>
            <a:r>
              <a:rPr lang="en-US" sz="3300" spc="-33">
                <a:solidFill>
                  <a:srgbClr val="000000"/>
                </a:solidFill>
                <a:latin typeface="Montserrat Bold"/>
              </a:rPr>
              <a:t>Pranayama. Deep Breathing.</a:t>
            </a:r>
          </a:p>
          <a:p>
            <a:pPr>
              <a:lnSpc>
                <a:spcPts val="3729"/>
              </a:lnSpc>
            </a:pPr>
          </a:p>
          <a:p>
            <a:pPr>
              <a:lnSpc>
                <a:spcPts val="3729"/>
              </a:lnSpc>
            </a:pPr>
          </a:p>
          <a:p>
            <a:pPr>
              <a:lnSpc>
                <a:spcPts val="3729"/>
              </a:lnSpc>
            </a:pPr>
            <a:r>
              <a:rPr lang="en-US" sz="3300" spc="-33">
                <a:solidFill>
                  <a:srgbClr val="000000"/>
                </a:solidFill>
                <a:latin typeface="Montserrat Bold"/>
              </a:rPr>
              <a:t>HERBS</a:t>
            </a:r>
          </a:p>
          <a:p>
            <a:pPr>
              <a:lnSpc>
                <a:spcPts val="3729"/>
              </a:lnSpc>
            </a:pPr>
          </a:p>
          <a:p>
            <a:pPr marL="712473" indent="-356237" lvl="1">
              <a:lnSpc>
                <a:spcPts val="3729"/>
              </a:lnSpc>
              <a:buFont typeface="Arial"/>
              <a:buChar char="•"/>
            </a:pPr>
            <a:r>
              <a:rPr lang="en-US" sz="3300" spc="-33">
                <a:solidFill>
                  <a:srgbClr val="000000"/>
                </a:solidFill>
                <a:latin typeface="Montserrat Bold"/>
              </a:rPr>
              <a:t>Brahmi</a:t>
            </a:r>
          </a:p>
          <a:p>
            <a:pPr marL="712473" indent="-356237" lvl="1">
              <a:lnSpc>
                <a:spcPts val="3729"/>
              </a:lnSpc>
              <a:buFont typeface="Arial"/>
              <a:buChar char="•"/>
            </a:pPr>
            <a:r>
              <a:rPr lang="en-US" sz="3300" spc="-33">
                <a:solidFill>
                  <a:srgbClr val="000000"/>
                </a:solidFill>
                <a:latin typeface="Montserrat Bold"/>
              </a:rPr>
              <a:t>Jatamansi</a:t>
            </a:r>
          </a:p>
          <a:p>
            <a:pPr marL="712473" indent="-356237" lvl="1">
              <a:lnSpc>
                <a:spcPts val="3729"/>
              </a:lnSpc>
              <a:buFont typeface="Arial"/>
              <a:buChar char="•"/>
            </a:pPr>
            <a:r>
              <a:rPr lang="en-US" sz="3300" spc="-33">
                <a:solidFill>
                  <a:srgbClr val="000000"/>
                </a:solidFill>
                <a:latin typeface="Montserrat Bold"/>
              </a:rPr>
              <a:t>Ashwagandha</a:t>
            </a:r>
          </a:p>
          <a:p>
            <a:pPr>
              <a:lnSpc>
                <a:spcPts val="3729"/>
              </a:lnSpc>
            </a:pPr>
          </a:p>
          <a:p>
            <a:pPr>
              <a:lnSpc>
                <a:spcPts val="3729"/>
              </a:lnSpc>
            </a:pPr>
            <a:r>
              <a:rPr lang="en-US" sz="3300" spc="-33">
                <a:solidFill>
                  <a:srgbClr val="000000"/>
                </a:solidFill>
                <a:latin typeface="Montserrat Bold"/>
              </a:rPr>
              <a:t>Tea:</a:t>
            </a:r>
          </a:p>
          <a:p>
            <a:pPr>
              <a:lnSpc>
                <a:spcPts val="3729"/>
              </a:lnSpc>
            </a:pPr>
            <a:r>
              <a:rPr lang="en-US" sz="3300" spc="-33">
                <a:solidFill>
                  <a:srgbClr val="000000"/>
                </a:solidFill>
                <a:latin typeface="Montserrat Bold"/>
              </a:rPr>
              <a:t>Licorice, Cardamom, Cinnamon, Ginger; add rose and mint if pita</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9074" r="0" b="7187"/>
          <a:stretch>
            <a:fillRect/>
          </a:stretch>
        </p:blipFill>
        <p:spPr>
          <a:xfrm flipH="false" flipV="false" rot="0">
            <a:off x="10025534" y="0"/>
            <a:ext cx="8626036" cy="10834937"/>
          </a:xfrm>
          <a:prstGeom prst="rect">
            <a:avLst/>
          </a:prstGeom>
        </p:spPr>
      </p:pic>
      <p:sp>
        <p:nvSpPr>
          <p:cNvPr name="TextBox 3" id="3"/>
          <p:cNvSpPr txBox="true"/>
          <p:nvPr/>
        </p:nvSpPr>
        <p:spPr>
          <a:xfrm rot="0">
            <a:off x="600829" y="633835"/>
            <a:ext cx="9424704" cy="1713864"/>
          </a:xfrm>
          <a:prstGeom prst="rect">
            <a:avLst/>
          </a:prstGeom>
        </p:spPr>
        <p:txBody>
          <a:bodyPr anchor="t" rtlCol="false" tIns="0" lIns="0" bIns="0" rIns="0">
            <a:spAutoFit/>
          </a:bodyPr>
          <a:lstStyle/>
          <a:p>
            <a:pPr>
              <a:lnSpc>
                <a:spcPts val="6890"/>
              </a:lnSpc>
            </a:pPr>
            <a:r>
              <a:rPr lang="en-US" sz="5300" spc="-159">
                <a:solidFill>
                  <a:srgbClr val="362D25"/>
                </a:solidFill>
                <a:latin typeface="Montserrat Classic"/>
              </a:rPr>
              <a:t>Skin Disorders (rashes, pimples, acne)</a:t>
            </a:r>
          </a:p>
        </p:txBody>
      </p:sp>
      <p:sp>
        <p:nvSpPr>
          <p:cNvPr name="TextBox 4" id="4"/>
          <p:cNvSpPr txBox="true"/>
          <p:nvPr/>
        </p:nvSpPr>
        <p:spPr>
          <a:xfrm rot="0">
            <a:off x="600829" y="2967729"/>
            <a:ext cx="7994994" cy="7011162"/>
          </a:xfrm>
          <a:prstGeom prst="rect">
            <a:avLst/>
          </a:prstGeom>
        </p:spPr>
        <p:txBody>
          <a:bodyPr anchor="t" rtlCol="false" tIns="0" lIns="0" bIns="0" rIns="0">
            <a:spAutoFit/>
          </a:bodyPr>
          <a:lstStyle/>
          <a:p>
            <a:pPr marL="712473" indent="-356237" lvl="1">
              <a:lnSpc>
                <a:spcPts val="3729"/>
              </a:lnSpc>
              <a:buFont typeface="Arial"/>
              <a:buChar char="•"/>
            </a:pPr>
            <a:r>
              <a:rPr lang="en-US" sz="3300" spc="-33">
                <a:solidFill>
                  <a:srgbClr val="000000"/>
                </a:solidFill>
                <a:latin typeface="Montserrat Bold"/>
              </a:rPr>
              <a:t>Food that aggravates pitta should be eliminated from the diet. Hot, spicy, acidic, sour, fried, oily and greasy foods. Minimize white sugar and flour.</a:t>
            </a:r>
          </a:p>
          <a:p>
            <a:pPr>
              <a:lnSpc>
                <a:spcPts val="3729"/>
              </a:lnSpc>
            </a:pPr>
          </a:p>
          <a:p>
            <a:pPr>
              <a:lnSpc>
                <a:spcPts val="3729"/>
              </a:lnSpc>
            </a:pPr>
            <a:r>
              <a:rPr lang="en-US" sz="3300" spc="-33">
                <a:solidFill>
                  <a:srgbClr val="000000"/>
                </a:solidFill>
                <a:latin typeface="Montserrat Bold"/>
              </a:rPr>
              <a:t>INCLUDE:</a:t>
            </a:r>
          </a:p>
          <a:p>
            <a:pPr>
              <a:lnSpc>
                <a:spcPts val="3729"/>
              </a:lnSpc>
            </a:pPr>
          </a:p>
          <a:p>
            <a:pPr marL="712473" indent="-356237" lvl="1">
              <a:lnSpc>
                <a:spcPts val="3729"/>
              </a:lnSpc>
              <a:buFont typeface="Arial"/>
              <a:buChar char="•"/>
            </a:pPr>
            <a:r>
              <a:rPr lang="en-US" sz="3300" spc="-33">
                <a:solidFill>
                  <a:srgbClr val="000000"/>
                </a:solidFill>
                <a:latin typeface="Montserrat Bold"/>
              </a:rPr>
              <a:t>Manjishta - blood purifier</a:t>
            </a:r>
          </a:p>
          <a:p>
            <a:pPr marL="712473" indent="-356237" lvl="1">
              <a:lnSpc>
                <a:spcPts val="3729"/>
              </a:lnSpc>
              <a:buFont typeface="Arial"/>
              <a:buChar char="•"/>
            </a:pPr>
            <a:r>
              <a:rPr lang="en-US" sz="3300" spc="-33">
                <a:solidFill>
                  <a:srgbClr val="000000"/>
                </a:solidFill>
                <a:latin typeface="Montserrat Bold"/>
              </a:rPr>
              <a:t>Turmeric</a:t>
            </a:r>
          </a:p>
          <a:p>
            <a:pPr marL="712473" indent="-356237" lvl="1">
              <a:lnSpc>
                <a:spcPts val="3729"/>
              </a:lnSpc>
              <a:buFont typeface="Arial"/>
              <a:buChar char="•"/>
            </a:pPr>
            <a:r>
              <a:rPr lang="en-US" sz="3300" spc="-33">
                <a:solidFill>
                  <a:srgbClr val="000000"/>
                </a:solidFill>
                <a:latin typeface="Montserrat Bold"/>
              </a:rPr>
              <a:t>Rose - good for pitta imbalances</a:t>
            </a:r>
          </a:p>
          <a:p>
            <a:pPr marL="712473" indent="-356237" lvl="1">
              <a:lnSpc>
                <a:spcPts val="3729"/>
              </a:lnSpc>
              <a:buFont typeface="Arial"/>
              <a:buChar char="•"/>
            </a:pPr>
            <a:r>
              <a:rPr lang="en-US" sz="3300" spc="-33">
                <a:solidFill>
                  <a:srgbClr val="000000"/>
                </a:solidFill>
                <a:latin typeface="Montserrat Bold"/>
              </a:rPr>
              <a:t>Coriander water - to redirect the toxins away from the skin and into the urine</a:t>
            </a:r>
          </a:p>
          <a:p>
            <a:pPr>
              <a:lnSpc>
                <a:spcPts val="3729"/>
              </a:lnSpc>
            </a:pP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030" t="0" r="16759" b="0"/>
          <a:stretch>
            <a:fillRect/>
          </a:stretch>
        </p:blipFill>
        <p:spPr>
          <a:xfrm flipH="false" flipV="false" rot="0">
            <a:off x="11394671" y="0"/>
            <a:ext cx="7747698" cy="10287000"/>
          </a:xfrm>
          <a:prstGeom prst="rect">
            <a:avLst/>
          </a:prstGeom>
        </p:spPr>
      </p:pic>
      <p:sp>
        <p:nvSpPr>
          <p:cNvPr name="TextBox 3" id="3"/>
          <p:cNvSpPr txBox="true"/>
          <p:nvPr/>
        </p:nvSpPr>
        <p:spPr>
          <a:xfrm rot="0">
            <a:off x="1028700" y="581343"/>
            <a:ext cx="8850735" cy="847089"/>
          </a:xfrm>
          <a:prstGeom prst="rect">
            <a:avLst/>
          </a:prstGeom>
        </p:spPr>
        <p:txBody>
          <a:bodyPr anchor="t" rtlCol="false" tIns="0" lIns="0" bIns="0" rIns="0">
            <a:spAutoFit/>
          </a:bodyPr>
          <a:lstStyle/>
          <a:p>
            <a:pPr>
              <a:lnSpc>
                <a:spcPts val="6890"/>
              </a:lnSpc>
            </a:pPr>
            <a:r>
              <a:rPr lang="en-US" sz="5300" spc="-159">
                <a:solidFill>
                  <a:srgbClr val="362D25"/>
                </a:solidFill>
                <a:latin typeface="Montserrat Classic"/>
              </a:rPr>
              <a:t>Constipation</a:t>
            </a:r>
          </a:p>
        </p:txBody>
      </p:sp>
      <p:sp>
        <p:nvSpPr>
          <p:cNvPr name="TextBox 4" id="4"/>
          <p:cNvSpPr txBox="true"/>
          <p:nvPr/>
        </p:nvSpPr>
        <p:spPr>
          <a:xfrm rot="0">
            <a:off x="1028700" y="2436132"/>
            <a:ext cx="9981295" cy="9087993"/>
          </a:xfrm>
          <a:prstGeom prst="rect">
            <a:avLst/>
          </a:prstGeom>
        </p:spPr>
        <p:txBody>
          <a:bodyPr anchor="t" rtlCol="false" tIns="0" lIns="0" bIns="0" rIns="0">
            <a:spAutoFit/>
          </a:bodyPr>
          <a:lstStyle/>
          <a:p>
            <a:pPr>
              <a:lnSpc>
                <a:spcPts val="4026"/>
              </a:lnSpc>
            </a:pPr>
            <a:r>
              <a:rPr lang="en-US" sz="3300" spc="-33">
                <a:solidFill>
                  <a:srgbClr val="000000"/>
                </a:solidFill>
                <a:latin typeface="Montserrat Bold"/>
              </a:rPr>
              <a:t>IINCLUDE IN YOUR DIET: </a:t>
            </a:r>
          </a:p>
          <a:p>
            <a:pPr>
              <a:lnSpc>
                <a:spcPts val="4026"/>
              </a:lnSpc>
            </a:pPr>
          </a:p>
          <a:p>
            <a:pPr marL="712473" indent="-356237" lvl="1">
              <a:lnSpc>
                <a:spcPts val="4026"/>
              </a:lnSpc>
              <a:buFont typeface="Arial"/>
              <a:buChar char="•"/>
            </a:pPr>
            <a:r>
              <a:rPr lang="en-US" sz="3300" spc="-33">
                <a:solidFill>
                  <a:srgbClr val="000000"/>
                </a:solidFill>
                <a:latin typeface="Montserrat Bold"/>
              </a:rPr>
              <a:t>Stewed apple</a:t>
            </a:r>
          </a:p>
          <a:p>
            <a:pPr marL="712473" indent="-356237" lvl="1">
              <a:lnSpc>
                <a:spcPts val="4026"/>
              </a:lnSpc>
              <a:buFont typeface="Arial"/>
              <a:buChar char="•"/>
            </a:pPr>
            <a:r>
              <a:rPr lang="en-US" sz="3300" spc="-33">
                <a:solidFill>
                  <a:srgbClr val="000000"/>
                </a:solidFill>
                <a:latin typeface="Montserrat Bold"/>
              </a:rPr>
              <a:t>Hot milk with ghee at night</a:t>
            </a:r>
          </a:p>
          <a:p>
            <a:pPr marL="712473" indent="-356237" lvl="1">
              <a:lnSpc>
                <a:spcPts val="4026"/>
              </a:lnSpc>
              <a:buFont typeface="Arial"/>
              <a:buChar char="•"/>
            </a:pPr>
            <a:r>
              <a:rPr lang="en-US" sz="3300" spc="-33">
                <a:solidFill>
                  <a:srgbClr val="000000"/>
                </a:solidFill>
                <a:latin typeface="Montserrat Bold"/>
              </a:rPr>
              <a:t>Rose petal jam</a:t>
            </a:r>
          </a:p>
          <a:p>
            <a:pPr marL="712473" indent="-356237" lvl="1">
              <a:lnSpc>
                <a:spcPts val="4026"/>
              </a:lnSpc>
              <a:buFont typeface="Arial"/>
              <a:buChar char="•"/>
            </a:pPr>
            <a:r>
              <a:rPr lang="en-US" sz="3300" spc="-33">
                <a:solidFill>
                  <a:srgbClr val="000000"/>
                </a:solidFill>
                <a:latin typeface="Montserrat Bold"/>
              </a:rPr>
              <a:t>Soaked raisins and prunes</a:t>
            </a:r>
          </a:p>
          <a:p>
            <a:pPr marL="712473" indent="-356237" lvl="1">
              <a:lnSpc>
                <a:spcPts val="4026"/>
              </a:lnSpc>
              <a:buFont typeface="Arial"/>
              <a:buChar char="•"/>
            </a:pPr>
            <a:r>
              <a:rPr lang="en-US" sz="3300" spc="-33">
                <a:solidFill>
                  <a:srgbClr val="000000"/>
                </a:solidFill>
                <a:latin typeface="Montserrat Bold"/>
              </a:rPr>
              <a:t>Probiotics - lassi or takra</a:t>
            </a:r>
          </a:p>
          <a:p>
            <a:pPr marL="712473" indent="-356237" lvl="1">
              <a:lnSpc>
                <a:spcPts val="4026"/>
              </a:lnSpc>
              <a:buFont typeface="Arial"/>
              <a:buChar char="•"/>
            </a:pPr>
            <a:r>
              <a:rPr lang="en-US" sz="3300" spc="-33">
                <a:solidFill>
                  <a:srgbClr val="000000"/>
                </a:solidFill>
                <a:latin typeface="Montserrat Bold"/>
              </a:rPr>
              <a:t>Papaya</a:t>
            </a:r>
          </a:p>
          <a:p>
            <a:pPr marL="712473" indent="-356237" lvl="1">
              <a:lnSpc>
                <a:spcPts val="4026"/>
              </a:lnSpc>
              <a:buFont typeface="Arial"/>
              <a:buChar char="•"/>
            </a:pPr>
            <a:r>
              <a:rPr lang="en-US" sz="3300" spc="-33">
                <a:solidFill>
                  <a:srgbClr val="000000"/>
                </a:solidFill>
                <a:latin typeface="Montserrat Bold"/>
              </a:rPr>
              <a:t>Steamed greens drizzled with olive oil </a:t>
            </a:r>
          </a:p>
          <a:p>
            <a:pPr>
              <a:lnSpc>
                <a:spcPts val="4026"/>
              </a:lnSpc>
            </a:pPr>
            <a:r>
              <a:rPr lang="en-US" sz="3300" spc="-33">
                <a:solidFill>
                  <a:srgbClr val="000000"/>
                </a:solidFill>
                <a:latin typeface="Montserrat Bold"/>
              </a:rPr>
              <a:t>or ghee</a:t>
            </a:r>
          </a:p>
          <a:p>
            <a:pPr marL="712473" indent="-356237" lvl="1">
              <a:lnSpc>
                <a:spcPts val="4026"/>
              </a:lnSpc>
              <a:buFont typeface="Arial"/>
              <a:buChar char="•"/>
            </a:pPr>
            <a:r>
              <a:rPr lang="en-US" sz="3300" spc="-33">
                <a:solidFill>
                  <a:srgbClr val="000000"/>
                </a:solidFill>
                <a:latin typeface="Montserrat Bold"/>
              </a:rPr>
              <a:t>Fennel tea</a:t>
            </a:r>
          </a:p>
          <a:p>
            <a:pPr marL="712473" indent="-356237" lvl="1">
              <a:lnSpc>
                <a:spcPts val="4026"/>
              </a:lnSpc>
              <a:buFont typeface="Arial"/>
              <a:buChar char="•"/>
            </a:pPr>
            <a:r>
              <a:rPr lang="en-US" sz="3300" spc="-33">
                <a:solidFill>
                  <a:srgbClr val="000000"/>
                </a:solidFill>
                <a:latin typeface="Montserrat Bold"/>
              </a:rPr>
              <a:t>Tamarind prune chutney</a:t>
            </a:r>
          </a:p>
          <a:p>
            <a:pPr marL="712473" indent="-356237" lvl="1">
              <a:lnSpc>
                <a:spcPts val="4026"/>
              </a:lnSpc>
              <a:buFont typeface="Arial"/>
              <a:buChar char="•"/>
            </a:pPr>
            <a:r>
              <a:rPr lang="en-US" sz="3300" spc="-33">
                <a:solidFill>
                  <a:srgbClr val="000000"/>
                </a:solidFill>
                <a:latin typeface="Montserrat Bold"/>
              </a:rPr>
              <a:t>Kichari</a:t>
            </a:r>
          </a:p>
          <a:p>
            <a:pPr>
              <a:lnSpc>
                <a:spcPts val="4026"/>
              </a:lnSpc>
            </a:pPr>
          </a:p>
          <a:p>
            <a:pPr>
              <a:lnSpc>
                <a:spcPts val="4026"/>
              </a:lnSpc>
            </a:pPr>
          </a:p>
          <a:p>
            <a:pPr>
              <a:lnSpc>
                <a:spcPts val="4026"/>
              </a:lnSpc>
            </a:pPr>
          </a:p>
          <a:p>
            <a:pPr>
              <a:lnSpc>
                <a:spcPts val="4026"/>
              </a:lnSpc>
            </a:pPr>
          </a:p>
          <a:p>
            <a:pPr>
              <a:lnSpc>
                <a:spcPts val="4026"/>
              </a:lnSpc>
            </a:pP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040" t="0" r="13040" b="0"/>
          <a:stretch>
            <a:fillRect/>
          </a:stretch>
        </p:blipFill>
        <p:spPr>
          <a:xfrm flipH="false" flipV="false" rot="0">
            <a:off x="11266873" y="-244115"/>
            <a:ext cx="11984854" cy="10775230"/>
          </a:xfrm>
          <a:prstGeom prst="rect">
            <a:avLst/>
          </a:prstGeom>
        </p:spPr>
      </p:pic>
      <p:sp>
        <p:nvSpPr>
          <p:cNvPr name="TextBox 3" id="3"/>
          <p:cNvSpPr txBox="true"/>
          <p:nvPr/>
        </p:nvSpPr>
        <p:spPr>
          <a:xfrm rot="0">
            <a:off x="1028700" y="981075"/>
            <a:ext cx="8850735" cy="847089"/>
          </a:xfrm>
          <a:prstGeom prst="rect">
            <a:avLst/>
          </a:prstGeom>
        </p:spPr>
        <p:txBody>
          <a:bodyPr anchor="t" rtlCol="false" tIns="0" lIns="0" bIns="0" rIns="0">
            <a:spAutoFit/>
          </a:bodyPr>
          <a:lstStyle/>
          <a:p>
            <a:pPr>
              <a:lnSpc>
                <a:spcPts val="6890"/>
              </a:lnSpc>
            </a:pPr>
            <a:r>
              <a:rPr lang="en-US" sz="5300" spc="-159">
                <a:solidFill>
                  <a:srgbClr val="362D25"/>
                </a:solidFill>
                <a:latin typeface="Montserrat Classic"/>
              </a:rPr>
              <a:t>Constipation</a:t>
            </a:r>
          </a:p>
        </p:txBody>
      </p:sp>
      <p:sp>
        <p:nvSpPr>
          <p:cNvPr name="TextBox 4" id="4"/>
          <p:cNvSpPr txBox="true"/>
          <p:nvPr/>
        </p:nvSpPr>
        <p:spPr>
          <a:xfrm rot="0">
            <a:off x="1028700" y="3482340"/>
            <a:ext cx="9320117" cy="3379470"/>
          </a:xfrm>
          <a:prstGeom prst="rect">
            <a:avLst/>
          </a:prstGeom>
        </p:spPr>
        <p:txBody>
          <a:bodyPr anchor="t" rtlCol="false" tIns="0" lIns="0" bIns="0" rIns="0">
            <a:spAutoFit/>
          </a:bodyPr>
          <a:lstStyle/>
          <a:p>
            <a:pPr>
              <a:lnSpc>
                <a:spcPts val="3300"/>
              </a:lnSpc>
            </a:pPr>
            <a:r>
              <a:rPr lang="en-US" sz="3300" spc="-33">
                <a:solidFill>
                  <a:srgbClr val="000000"/>
                </a:solidFill>
                <a:latin typeface="Montserrat Bold"/>
              </a:rPr>
              <a:t>HERBS:</a:t>
            </a:r>
          </a:p>
          <a:p>
            <a:pPr>
              <a:lnSpc>
                <a:spcPts val="3300"/>
              </a:lnSpc>
            </a:pPr>
          </a:p>
          <a:p>
            <a:pPr marL="712473" indent="-356237" lvl="1">
              <a:lnSpc>
                <a:spcPts val="3300"/>
              </a:lnSpc>
              <a:buFont typeface="Arial"/>
              <a:buChar char="•"/>
            </a:pPr>
            <a:r>
              <a:rPr lang="en-US" sz="3300" spc="-33">
                <a:solidFill>
                  <a:srgbClr val="000000"/>
                </a:solidFill>
                <a:latin typeface="Montserrat Bold"/>
              </a:rPr>
              <a:t>Triphala with warm water before dinner</a:t>
            </a:r>
          </a:p>
          <a:p>
            <a:pPr marL="712473" indent="-356237" lvl="1">
              <a:lnSpc>
                <a:spcPts val="3300"/>
              </a:lnSpc>
              <a:buFont typeface="Arial"/>
              <a:buChar char="•"/>
            </a:pPr>
            <a:r>
              <a:rPr lang="en-US" sz="3300" spc="-33">
                <a:solidFill>
                  <a:srgbClr val="000000"/>
                </a:solidFill>
                <a:latin typeface="Montserrat Bold"/>
              </a:rPr>
              <a:t>Psyllium husk</a:t>
            </a:r>
          </a:p>
          <a:p>
            <a:pPr marL="712473" indent="-356237" lvl="1">
              <a:lnSpc>
                <a:spcPts val="3300"/>
              </a:lnSpc>
              <a:buFont typeface="Arial"/>
              <a:buChar char="•"/>
            </a:pPr>
            <a:r>
              <a:rPr lang="en-US" sz="3300" spc="-33">
                <a:solidFill>
                  <a:srgbClr val="000000"/>
                </a:solidFill>
                <a:latin typeface="Montserrat Bold"/>
              </a:rPr>
              <a:t>Slippery Elm</a:t>
            </a:r>
          </a:p>
          <a:p>
            <a:pPr marL="712473" indent="-356237" lvl="1">
              <a:lnSpc>
                <a:spcPts val="3300"/>
              </a:lnSpc>
              <a:buFont typeface="Arial"/>
              <a:buChar char="•"/>
            </a:pPr>
            <a:r>
              <a:rPr lang="en-US" sz="3300" spc="-33">
                <a:solidFill>
                  <a:srgbClr val="000000"/>
                </a:solidFill>
                <a:latin typeface="Montserrat Bold"/>
              </a:rPr>
              <a:t>Avipattika Churna</a:t>
            </a:r>
          </a:p>
          <a:p>
            <a:pPr marL="712473" indent="-356237" lvl="1">
              <a:lnSpc>
                <a:spcPts val="3300"/>
              </a:lnSpc>
              <a:buFont typeface="Arial"/>
              <a:buChar char="•"/>
            </a:pPr>
            <a:r>
              <a:rPr lang="en-US" sz="3300" spc="-33">
                <a:solidFill>
                  <a:srgbClr val="000000"/>
                </a:solidFill>
                <a:latin typeface="Montserrat Bold"/>
              </a:rPr>
              <a:t>Ginger</a:t>
            </a:r>
          </a:p>
          <a:p>
            <a:pPr>
              <a:lnSpc>
                <a:spcPts val="3300"/>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497596" y="5438160"/>
            <a:ext cx="759012" cy="759012"/>
          </a:xfrm>
          <a:prstGeom prst="rect">
            <a:avLst/>
          </a:prstGeom>
        </p:spPr>
      </p:pic>
      <p:sp>
        <p:nvSpPr>
          <p:cNvPr name="AutoShape 3" id="3"/>
          <p:cNvSpPr/>
          <p:nvPr/>
        </p:nvSpPr>
        <p:spPr>
          <a:xfrm rot="-5400000">
            <a:off x="5212688" y="5808141"/>
            <a:ext cx="929232" cy="0"/>
          </a:xfrm>
          <a:prstGeom prst="line">
            <a:avLst/>
          </a:prstGeom>
          <a:ln cap="rnd" w="19050">
            <a:solidFill>
              <a:srgbClr val="000000"/>
            </a:solidFill>
            <a:prstDash val="solid"/>
            <a:headEnd type="none" len="sm" w="sm"/>
            <a:tailEnd type="none" len="sm" w="sm"/>
          </a:ln>
        </p:spPr>
      </p:sp>
      <p:sp>
        <p:nvSpPr>
          <p:cNvPr name="TextBox 4" id="4"/>
          <p:cNvSpPr txBox="true"/>
          <p:nvPr/>
        </p:nvSpPr>
        <p:spPr>
          <a:xfrm rot="0">
            <a:off x="1290760" y="2530475"/>
            <a:ext cx="15968540" cy="2613025"/>
          </a:xfrm>
          <a:prstGeom prst="rect">
            <a:avLst/>
          </a:prstGeom>
        </p:spPr>
        <p:txBody>
          <a:bodyPr anchor="t" rtlCol="false" tIns="0" lIns="0" bIns="0" rIns="0">
            <a:spAutoFit/>
          </a:bodyPr>
          <a:lstStyle/>
          <a:p>
            <a:pPr algn="ctr">
              <a:lnSpc>
                <a:spcPts val="10400"/>
              </a:lnSpc>
            </a:pPr>
          </a:p>
          <a:p>
            <a:pPr algn="ctr">
              <a:lnSpc>
                <a:spcPts val="10400"/>
              </a:lnSpc>
            </a:pPr>
            <a:r>
              <a:rPr lang="en-US" sz="8000">
                <a:solidFill>
                  <a:srgbClr val="362D25"/>
                </a:solidFill>
                <a:latin typeface="Montserrat Classic"/>
              </a:rPr>
              <a:t>AYURVEDA FOR DAILY LIFE</a:t>
            </a:r>
          </a:p>
        </p:txBody>
      </p:sp>
      <p:sp>
        <p:nvSpPr>
          <p:cNvPr name="TextBox 5" id="5"/>
          <p:cNvSpPr txBox="true"/>
          <p:nvPr/>
        </p:nvSpPr>
        <p:spPr>
          <a:xfrm rot="0">
            <a:off x="6229754" y="5581128"/>
            <a:ext cx="7560649" cy="539751"/>
          </a:xfrm>
          <a:prstGeom prst="rect">
            <a:avLst/>
          </a:prstGeom>
        </p:spPr>
        <p:txBody>
          <a:bodyPr anchor="t" rtlCol="false" tIns="0" lIns="0" bIns="0" rIns="0">
            <a:spAutoFit/>
          </a:bodyPr>
          <a:lstStyle/>
          <a:p>
            <a:pPr>
              <a:lnSpc>
                <a:spcPts val="4000"/>
              </a:lnSpc>
            </a:pPr>
            <a:r>
              <a:rPr lang="en-US" sz="4000">
                <a:solidFill>
                  <a:srgbClr val="010101"/>
                </a:solidFill>
                <a:latin typeface="Montserrat Classic"/>
              </a:rPr>
              <a:t>Simple Practices for Daily Life</a:t>
            </a:r>
          </a:p>
        </p:txBody>
      </p:sp>
      <p:sp>
        <p:nvSpPr>
          <p:cNvPr name="TextBox 6" id="6"/>
          <p:cNvSpPr txBox="true"/>
          <p:nvPr/>
        </p:nvSpPr>
        <p:spPr>
          <a:xfrm rot="0">
            <a:off x="5760998" y="2925965"/>
            <a:ext cx="6880304" cy="339727"/>
          </a:xfrm>
          <a:prstGeom prst="rect">
            <a:avLst/>
          </a:prstGeom>
        </p:spPr>
        <p:txBody>
          <a:bodyPr anchor="t" rtlCol="false" tIns="0" lIns="0" bIns="0" rIns="0">
            <a:spAutoFit/>
          </a:bodyPr>
          <a:lstStyle/>
          <a:p>
            <a:pPr algn="ctr">
              <a:lnSpc>
                <a:spcPts val="2500"/>
              </a:lnSpc>
            </a:pPr>
            <a:r>
              <a:rPr lang="en-US" sz="2500" spc="250">
                <a:solidFill>
                  <a:srgbClr val="362D25"/>
                </a:solidFill>
                <a:latin typeface="Montserrat Classic Bold"/>
              </a:rPr>
              <a:t>SESSION 01</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692" t="0" r="13692" b="0"/>
          <a:stretch>
            <a:fillRect/>
          </a:stretch>
        </p:blipFill>
        <p:spPr>
          <a:xfrm flipH="false" flipV="false" rot="0">
            <a:off x="10887637" y="-820845"/>
            <a:ext cx="8229600" cy="11333177"/>
          </a:xfrm>
          <a:prstGeom prst="rect">
            <a:avLst/>
          </a:prstGeom>
        </p:spPr>
      </p:pic>
      <p:sp>
        <p:nvSpPr>
          <p:cNvPr name="TextBox 3" id="3"/>
          <p:cNvSpPr txBox="true"/>
          <p:nvPr/>
        </p:nvSpPr>
        <p:spPr>
          <a:xfrm rot="0">
            <a:off x="1028700" y="981075"/>
            <a:ext cx="8850735" cy="847089"/>
          </a:xfrm>
          <a:prstGeom prst="rect">
            <a:avLst/>
          </a:prstGeom>
        </p:spPr>
        <p:txBody>
          <a:bodyPr anchor="t" rtlCol="false" tIns="0" lIns="0" bIns="0" rIns="0">
            <a:spAutoFit/>
          </a:bodyPr>
          <a:lstStyle/>
          <a:p>
            <a:pPr>
              <a:lnSpc>
                <a:spcPts val="6890"/>
              </a:lnSpc>
            </a:pPr>
            <a:r>
              <a:rPr lang="en-US" sz="5300" spc="-159">
                <a:solidFill>
                  <a:srgbClr val="362D25"/>
                </a:solidFill>
                <a:latin typeface="Montserrat Classic"/>
              </a:rPr>
              <a:t>Lifestyle Recommendations</a:t>
            </a:r>
          </a:p>
        </p:txBody>
      </p:sp>
      <p:sp>
        <p:nvSpPr>
          <p:cNvPr name="TextBox 4" id="4"/>
          <p:cNvSpPr txBox="true"/>
          <p:nvPr/>
        </p:nvSpPr>
        <p:spPr>
          <a:xfrm rot="0">
            <a:off x="645112" y="2473190"/>
            <a:ext cx="9858937" cy="7149846"/>
          </a:xfrm>
          <a:prstGeom prst="rect">
            <a:avLst/>
          </a:prstGeom>
        </p:spPr>
        <p:txBody>
          <a:bodyPr anchor="t" rtlCol="false" tIns="0" lIns="0" bIns="0" rIns="0">
            <a:spAutoFit/>
          </a:bodyPr>
          <a:lstStyle/>
          <a:p>
            <a:pPr marL="712473" indent="-356237" lvl="1">
              <a:lnSpc>
                <a:spcPts val="3762"/>
              </a:lnSpc>
              <a:buFont typeface="Arial"/>
              <a:buChar char="•"/>
            </a:pPr>
            <a:r>
              <a:rPr lang="en-US" sz="3300" spc="-33">
                <a:solidFill>
                  <a:srgbClr val="000000"/>
                </a:solidFill>
                <a:latin typeface="Montserrat Bold"/>
              </a:rPr>
              <a:t>Drink warm water throughout the day</a:t>
            </a:r>
          </a:p>
          <a:p>
            <a:pPr marL="712473" indent="-356237" lvl="1">
              <a:lnSpc>
                <a:spcPts val="3762"/>
              </a:lnSpc>
              <a:buFont typeface="Arial"/>
              <a:buChar char="•"/>
            </a:pPr>
            <a:r>
              <a:rPr lang="en-US" sz="3300" spc="-33">
                <a:solidFill>
                  <a:srgbClr val="000000"/>
                </a:solidFill>
                <a:latin typeface="Montserrat Bold"/>
              </a:rPr>
              <a:t>Avoid late or heavy meals at night</a:t>
            </a:r>
          </a:p>
          <a:p>
            <a:pPr marL="712473" indent="-356237" lvl="1">
              <a:lnSpc>
                <a:spcPts val="3762"/>
              </a:lnSpc>
              <a:buFont typeface="Arial"/>
              <a:buChar char="•"/>
            </a:pPr>
            <a:r>
              <a:rPr lang="en-US" sz="3300" spc="-33">
                <a:solidFill>
                  <a:srgbClr val="000000"/>
                </a:solidFill>
                <a:latin typeface="Montserrat Bold"/>
              </a:rPr>
              <a:t>Apply 3-4 drops of warm castor oil on the navel at night</a:t>
            </a:r>
          </a:p>
          <a:p>
            <a:pPr marL="712473" indent="-356237" lvl="1">
              <a:lnSpc>
                <a:spcPts val="3762"/>
              </a:lnSpc>
              <a:buFont typeface="Arial"/>
              <a:buChar char="•"/>
            </a:pPr>
            <a:r>
              <a:rPr lang="en-US" sz="3300" spc="-33">
                <a:solidFill>
                  <a:srgbClr val="000000"/>
                </a:solidFill>
                <a:latin typeface="Montserrat Bold"/>
              </a:rPr>
              <a:t>Yoga for constipation - Pavanmuktasana; malasana; Sun Salutations</a:t>
            </a:r>
          </a:p>
          <a:p>
            <a:pPr marL="712473" indent="-356237" lvl="1">
              <a:lnSpc>
                <a:spcPts val="3762"/>
              </a:lnSpc>
              <a:buFont typeface="Arial"/>
              <a:buChar char="•"/>
            </a:pPr>
            <a:r>
              <a:rPr lang="en-US" sz="3300" spc="-33">
                <a:solidFill>
                  <a:srgbClr val="000000"/>
                </a:solidFill>
                <a:latin typeface="Montserrat Bold"/>
              </a:rPr>
              <a:t>Be active.</a:t>
            </a:r>
          </a:p>
          <a:p>
            <a:pPr marL="712473" indent="-356237" lvl="1">
              <a:lnSpc>
                <a:spcPts val="3762"/>
              </a:lnSpc>
              <a:buFont typeface="Arial"/>
              <a:buChar char="•"/>
            </a:pPr>
            <a:r>
              <a:rPr lang="en-US" sz="3300" spc="-33">
                <a:solidFill>
                  <a:srgbClr val="000000"/>
                </a:solidFill>
                <a:latin typeface="Montserrat Bold"/>
              </a:rPr>
              <a:t>Try to be regulated in your lifestyle.</a:t>
            </a:r>
          </a:p>
          <a:p>
            <a:pPr>
              <a:lnSpc>
                <a:spcPts val="3762"/>
              </a:lnSpc>
            </a:pPr>
          </a:p>
          <a:p>
            <a:pPr>
              <a:lnSpc>
                <a:spcPts val="3762"/>
              </a:lnSpc>
            </a:pPr>
            <a:r>
              <a:rPr lang="en-US" sz="3300" spc="-33">
                <a:solidFill>
                  <a:srgbClr val="000000"/>
                </a:solidFill>
                <a:latin typeface="Montserrat Bold"/>
              </a:rPr>
              <a:t>AFFIRIMATIONS</a:t>
            </a:r>
            <a:r>
              <a:rPr lang="en-US" sz="3300" spc="-33">
                <a:solidFill>
                  <a:srgbClr val="000000"/>
                </a:solidFill>
                <a:latin typeface="Montserrat Bold"/>
              </a:rPr>
              <a:t>:</a:t>
            </a:r>
          </a:p>
          <a:p>
            <a:pPr>
              <a:lnSpc>
                <a:spcPts val="3762"/>
              </a:lnSpc>
            </a:pPr>
          </a:p>
          <a:p>
            <a:pPr marL="712473" indent="-356237" lvl="1">
              <a:lnSpc>
                <a:spcPts val="3762"/>
              </a:lnSpc>
              <a:buFont typeface="Arial"/>
              <a:buChar char="•"/>
            </a:pPr>
            <a:r>
              <a:rPr lang="en-US" sz="3300" spc="-33">
                <a:solidFill>
                  <a:srgbClr val="000000"/>
                </a:solidFill>
                <a:latin typeface="Montserrat Bold"/>
              </a:rPr>
              <a:t>"I am releasing everything stagnant from my life, body, and spirit."</a:t>
            </a:r>
          </a:p>
          <a:p>
            <a:pPr marL="712473" indent="-356237" lvl="1">
              <a:lnSpc>
                <a:spcPts val="3762"/>
              </a:lnSpc>
              <a:buFont typeface="Arial"/>
              <a:buChar char="•"/>
            </a:pPr>
            <a:r>
              <a:rPr lang="en-US" sz="3300" spc="-33">
                <a:solidFill>
                  <a:srgbClr val="000000"/>
                </a:solidFill>
                <a:latin typeface="Montserrat Bold"/>
              </a:rPr>
              <a:t>"I invite clarity, purity and freedom into my life."</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E7DFD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28700" y="9023212"/>
            <a:ext cx="578467" cy="578467"/>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038225" y="8317591"/>
            <a:ext cx="613183" cy="613183"/>
          </a:xfrm>
          <a:prstGeom prst="rect">
            <a:avLst/>
          </a:prstGeom>
        </p:spPr>
      </p:pic>
      <p:sp>
        <p:nvSpPr>
          <p:cNvPr name="TextBox 4" id="4"/>
          <p:cNvSpPr txBox="true"/>
          <p:nvPr/>
        </p:nvSpPr>
        <p:spPr>
          <a:xfrm rot="0">
            <a:off x="2086783" y="7418218"/>
            <a:ext cx="7195838" cy="2135836"/>
          </a:xfrm>
          <a:prstGeom prst="rect">
            <a:avLst/>
          </a:prstGeom>
        </p:spPr>
        <p:txBody>
          <a:bodyPr anchor="t" rtlCol="false" tIns="0" lIns="0" bIns="0" rIns="0">
            <a:spAutoFit/>
          </a:bodyPr>
          <a:lstStyle/>
          <a:p>
            <a:pPr>
              <a:lnSpc>
                <a:spcPts val="5717"/>
              </a:lnSpc>
            </a:pPr>
            <a:r>
              <a:rPr lang="en-US" sz="3529" spc="35">
                <a:solidFill>
                  <a:srgbClr val="35382F"/>
                </a:solidFill>
                <a:latin typeface="Montserrat Classic"/>
              </a:rPr>
              <a:t>www.thevediclife.com</a:t>
            </a:r>
          </a:p>
          <a:p>
            <a:pPr>
              <a:lnSpc>
                <a:spcPts val="5717"/>
              </a:lnSpc>
            </a:pPr>
            <a:r>
              <a:rPr lang="en-US" sz="3529" spc="35">
                <a:solidFill>
                  <a:srgbClr val="35382F"/>
                </a:solidFill>
                <a:latin typeface="Montserrat Classic"/>
              </a:rPr>
              <a:t>facebook/thevediclife</a:t>
            </a:r>
          </a:p>
          <a:p>
            <a:pPr>
              <a:lnSpc>
                <a:spcPts val="5717"/>
              </a:lnSpc>
            </a:pPr>
            <a:r>
              <a:rPr lang="en-US" sz="3529" spc="35">
                <a:solidFill>
                  <a:srgbClr val="35382F"/>
                </a:solidFill>
                <a:latin typeface="Montserrat Classic"/>
              </a:rPr>
              <a:t>sisterhealingco</a:t>
            </a:r>
          </a:p>
        </p:txBody>
      </p:sp>
      <p:pic>
        <p:nvPicPr>
          <p:cNvPr name="Picture 5" id="5"/>
          <p:cNvPicPr>
            <a:picLocks noChangeAspect="true"/>
          </p:cNvPicPr>
          <p:nvPr/>
        </p:nvPicPr>
        <p:blipFill>
          <a:blip r:embed="rId6"/>
          <a:srcRect l="23038" t="8791" r="8819" b="19993"/>
          <a:stretch>
            <a:fillRect/>
          </a:stretch>
        </p:blipFill>
        <p:spPr>
          <a:xfrm flipH="false" flipV="false" rot="0">
            <a:off x="1055583" y="7570618"/>
            <a:ext cx="578467" cy="604563"/>
          </a:xfrm>
          <a:prstGeom prst="rect">
            <a:avLst/>
          </a:prstGeom>
        </p:spPr>
      </p:pic>
      <p:sp>
        <p:nvSpPr>
          <p:cNvPr name="TextBox 6" id="6"/>
          <p:cNvSpPr txBox="true"/>
          <p:nvPr/>
        </p:nvSpPr>
        <p:spPr>
          <a:xfrm rot="0">
            <a:off x="7055312" y="3298230"/>
            <a:ext cx="7453431" cy="854075"/>
          </a:xfrm>
          <a:prstGeom prst="rect">
            <a:avLst/>
          </a:prstGeom>
        </p:spPr>
        <p:txBody>
          <a:bodyPr anchor="t" rtlCol="false" tIns="0" lIns="0" bIns="0" rIns="0">
            <a:spAutoFit/>
          </a:bodyPr>
          <a:lstStyle/>
          <a:p>
            <a:pPr>
              <a:lnSpc>
                <a:spcPts val="7000"/>
              </a:lnSpc>
            </a:pPr>
            <a:r>
              <a:rPr lang="en-US" sz="5000" spc="-50">
                <a:solidFill>
                  <a:srgbClr val="000000"/>
                </a:solidFill>
                <a:latin typeface="Montserrat Bold"/>
              </a:rPr>
              <a:t>THANK YOU</a:t>
            </a: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E7DFD4"/>
        </a:solidFill>
      </p:bgPr>
    </p:bg>
    <p:spTree>
      <p:nvGrpSpPr>
        <p:cNvPr id="1" name=""/>
        <p:cNvGrpSpPr/>
        <p:nvPr/>
      </p:nvGrpSpPr>
      <p:grpSpPr>
        <a:xfrm>
          <a:off x="0" y="0"/>
          <a:ext cx="0" cy="0"/>
          <a:chOff x="0" y="0"/>
          <a:chExt cx="0" cy="0"/>
        </a:xfrm>
      </p:grpSpPr>
      <p:sp>
        <p:nvSpPr>
          <p:cNvPr name="AutoShape 2" id="2"/>
          <p:cNvSpPr/>
          <p:nvPr/>
        </p:nvSpPr>
        <p:spPr>
          <a:xfrm rot="-5400000">
            <a:off x="4407987" y="2969302"/>
            <a:ext cx="1072981" cy="0"/>
          </a:xfrm>
          <a:prstGeom prst="line">
            <a:avLst/>
          </a:prstGeom>
          <a:ln cap="rnd" w="19050">
            <a:solidFill>
              <a:srgbClr val="000000"/>
            </a:solidFill>
            <a:prstDash val="solid"/>
            <a:headEnd type="none" len="sm" w="sm"/>
            <a:tailEnd type="none" len="sm" w="sm"/>
          </a:ln>
        </p:spPr>
      </p:sp>
      <p:sp>
        <p:nvSpPr>
          <p:cNvPr name="AutoShape 3" id="3"/>
          <p:cNvSpPr/>
          <p:nvPr/>
        </p:nvSpPr>
        <p:spPr>
          <a:xfrm rot="-5400000">
            <a:off x="4388937" y="4946436"/>
            <a:ext cx="1072981" cy="0"/>
          </a:xfrm>
          <a:prstGeom prst="line">
            <a:avLst/>
          </a:prstGeom>
          <a:ln cap="rnd" w="19050">
            <a:solidFill>
              <a:srgbClr val="000000"/>
            </a:solidFill>
            <a:prstDash val="solid"/>
            <a:headEnd type="none" len="sm" w="sm"/>
            <a:tailEnd type="none" len="sm" w="sm"/>
          </a:ln>
        </p:spPr>
      </p:sp>
      <p:sp>
        <p:nvSpPr>
          <p:cNvPr name="AutoShape 4" id="4"/>
          <p:cNvSpPr/>
          <p:nvPr/>
        </p:nvSpPr>
        <p:spPr>
          <a:xfrm rot="-5400000">
            <a:off x="4427037" y="7060636"/>
            <a:ext cx="1072981" cy="0"/>
          </a:xfrm>
          <a:prstGeom prst="line">
            <a:avLst/>
          </a:prstGeom>
          <a:ln cap="rnd" w="19050">
            <a:solidFill>
              <a:srgbClr val="000000"/>
            </a:solidFill>
            <a:prstDash val="solid"/>
            <a:headEnd type="none" len="sm" w="sm"/>
            <a:tailEnd type="none" len="sm" w="sm"/>
          </a:ln>
        </p:spPr>
      </p:sp>
      <p:sp>
        <p:nvSpPr>
          <p:cNvPr name="TextBox 5" id="5"/>
          <p:cNvSpPr txBox="true"/>
          <p:nvPr/>
        </p:nvSpPr>
        <p:spPr>
          <a:xfrm rot="0">
            <a:off x="3039890" y="2787620"/>
            <a:ext cx="1306561" cy="475503"/>
          </a:xfrm>
          <a:prstGeom prst="rect">
            <a:avLst/>
          </a:prstGeom>
        </p:spPr>
        <p:txBody>
          <a:bodyPr anchor="t" rtlCol="false" tIns="0" lIns="0" bIns="0" rIns="0">
            <a:spAutoFit/>
          </a:bodyPr>
          <a:lstStyle/>
          <a:p>
            <a:pPr algn="r">
              <a:lnSpc>
                <a:spcPts val="3500"/>
              </a:lnSpc>
            </a:pPr>
            <a:r>
              <a:rPr lang="en-US" sz="3500">
                <a:solidFill>
                  <a:srgbClr val="010101"/>
                </a:solidFill>
                <a:latin typeface="Montserrat Bold"/>
              </a:rPr>
              <a:t>01</a:t>
            </a:r>
          </a:p>
        </p:txBody>
      </p:sp>
      <p:sp>
        <p:nvSpPr>
          <p:cNvPr name="TextBox 6" id="6"/>
          <p:cNvSpPr txBox="true"/>
          <p:nvPr/>
        </p:nvSpPr>
        <p:spPr>
          <a:xfrm rot="0">
            <a:off x="4915903" y="537973"/>
            <a:ext cx="8850735" cy="847089"/>
          </a:xfrm>
          <a:prstGeom prst="rect">
            <a:avLst/>
          </a:prstGeom>
        </p:spPr>
        <p:txBody>
          <a:bodyPr anchor="t" rtlCol="false" tIns="0" lIns="0" bIns="0" rIns="0">
            <a:spAutoFit/>
          </a:bodyPr>
          <a:lstStyle/>
          <a:p>
            <a:pPr>
              <a:lnSpc>
                <a:spcPts val="6890"/>
              </a:lnSpc>
            </a:pPr>
            <a:r>
              <a:rPr lang="en-US" sz="5300" spc="-159">
                <a:solidFill>
                  <a:srgbClr val="362D25"/>
                </a:solidFill>
                <a:latin typeface="Montserrat Classic"/>
              </a:rPr>
              <a:t>IN TODAY'S SESSION</a:t>
            </a:r>
          </a:p>
        </p:txBody>
      </p:sp>
      <p:sp>
        <p:nvSpPr>
          <p:cNvPr name="TextBox 7" id="7"/>
          <p:cNvSpPr txBox="true"/>
          <p:nvPr/>
        </p:nvSpPr>
        <p:spPr>
          <a:xfrm rot="0">
            <a:off x="5482832" y="2594058"/>
            <a:ext cx="11776468" cy="921259"/>
          </a:xfrm>
          <a:prstGeom prst="rect">
            <a:avLst/>
          </a:prstGeom>
        </p:spPr>
        <p:txBody>
          <a:bodyPr anchor="t" rtlCol="false" tIns="0" lIns="0" bIns="0" rIns="0">
            <a:spAutoFit/>
          </a:bodyPr>
          <a:lstStyle/>
          <a:p>
            <a:pPr>
              <a:lnSpc>
                <a:spcPts val="2404"/>
              </a:lnSpc>
            </a:pPr>
            <a:r>
              <a:rPr lang="en-US" sz="2404" spc="240">
                <a:solidFill>
                  <a:srgbClr val="362D25"/>
                </a:solidFill>
                <a:latin typeface="Montserrat Classic"/>
              </a:rPr>
              <a:t>HOW TO OPTIMISE YOUR DAILY ROUTINE </a:t>
            </a:r>
          </a:p>
          <a:p>
            <a:pPr>
              <a:lnSpc>
                <a:spcPts val="2404"/>
              </a:lnSpc>
            </a:pPr>
            <a:r>
              <a:rPr lang="en-US" sz="2404" spc="240">
                <a:solidFill>
                  <a:srgbClr val="362D25"/>
                </a:solidFill>
                <a:latin typeface="Montserrat Classic"/>
              </a:rPr>
              <a:t>- FOLLOWING AN AYURVEDA CLOCK</a:t>
            </a:r>
          </a:p>
          <a:p>
            <a:pPr>
              <a:lnSpc>
                <a:spcPts val="2404"/>
              </a:lnSpc>
            </a:pPr>
          </a:p>
        </p:txBody>
      </p:sp>
      <p:sp>
        <p:nvSpPr>
          <p:cNvPr name="TextBox 8" id="8"/>
          <p:cNvSpPr txBox="true"/>
          <p:nvPr/>
        </p:nvSpPr>
        <p:spPr>
          <a:xfrm rot="0">
            <a:off x="3039890" y="4746784"/>
            <a:ext cx="1306561" cy="475503"/>
          </a:xfrm>
          <a:prstGeom prst="rect">
            <a:avLst/>
          </a:prstGeom>
        </p:spPr>
        <p:txBody>
          <a:bodyPr anchor="t" rtlCol="false" tIns="0" lIns="0" bIns="0" rIns="0">
            <a:spAutoFit/>
          </a:bodyPr>
          <a:lstStyle/>
          <a:p>
            <a:pPr algn="r">
              <a:lnSpc>
                <a:spcPts val="3500"/>
              </a:lnSpc>
            </a:pPr>
            <a:r>
              <a:rPr lang="en-US" sz="3500">
                <a:solidFill>
                  <a:srgbClr val="010101"/>
                </a:solidFill>
                <a:latin typeface="Montserrat Bold"/>
              </a:rPr>
              <a:t>02</a:t>
            </a:r>
          </a:p>
        </p:txBody>
      </p:sp>
      <p:sp>
        <p:nvSpPr>
          <p:cNvPr name="TextBox 9" id="9"/>
          <p:cNvSpPr txBox="true"/>
          <p:nvPr/>
        </p:nvSpPr>
        <p:spPr>
          <a:xfrm rot="0">
            <a:off x="3039890" y="6860984"/>
            <a:ext cx="1306561" cy="475503"/>
          </a:xfrm>
          <a:prstGeom prst="rect">
            <a:avLst/>
          </a:prstGeom>
        </p:spPr>
        <p:txBody>
          <a:bodyPr anchor="t" rtlCol="false" tIns="0" lIns="0" bIns="0" rIns="0">
            <a:spAutoFit/>
          </a:bodyPr>
          <a:lstStyle/>
          <a:p>
            <a:pPr algn="r">
              <a:lnSpc>
                <a:spcPts val="3500"/>
              </a:lnSpc>
            </a:pPr>
            <a:r>
              <a:rPr lang="en-US" sz="3500">
                <a:solidFill>
                  <a:srgbClr val="010101"/>
                </a:solidFill>
                <a:latin typeface="Montserrat Bold"/>
              </a:rPr>
              <a:t>03</a:t>
            </a:r>
          </a:p>
        </p:txBody>
      </p:sp>
      <p:sp>
        <p:nvSpPr>
          <p:cNvPr name="TextBox 10" id="10"/>
          <p:cNvSpPr txBox="true"/>
          <p:nvPr/>
        </p:nvSpPr>
        <p:spPr>
          <a:xfrm rot="0">
            <a:off x="5506453" y="4701920"/>
            <a:ext cx="5553979" cy="921259"/>
          </a:xfrm>
          <a:prstGeom prst="rect">
            <a:avLst/>
          </a:prstGeom>
        </p:spPr>
        <p:txBody>
          <a:bodyPr anchor="t" rtlCol="false" tIns="0" lIns="0" bIns="0" rIns="0">
            <a:spAutoFit/>
          </a:bodyPr>
          <a:lstStyle/>
          <a:p>
            <a:pPr>
              <a:lnSpc>
                <a:spcPts val="2404"/>
              </a:lnSpc>
            </a:pPr>
            <a:r>
              <a:rPr lang="en-US" sz="2404" spc="240">
                <a:solidFill>
                  <a:srgbClr val="362D25"/>
                </a:solidFill>
                <a:latin typeface="Montserrat Classic"/>
              </a:rPr>
              <a:t>THE TOP 5 SELF-CARE MORNING PRACTICES</a:t>
            </a:r>
          </a:p>
          <a:p>
            <a:pPr>
              <a:lnSpc>
                <a:spcPts val="2404"/>
              </a:lnSpc>
            </a:pPr>
          </a:p>
        </p:txBody>
      </p:sp>
      <p:sp>
        <p:nvSpPr>
          <p:cNvPr name="TextBox 11" id="11"/>
          <p:cNvSpPr txBox="true"/>
          <p:nvPr/>
        </p:nvSpPr>
        <p:spPr>
          <a:xfrm rot="0">
            <a:off x="5482832" y="6571770"/>
            <a:ext cx="5553979" cy="921259"/>
          </a:xfrm>
          <a:prstGeom prst="rect">
            <a:avLst/>
          </a:prstGeom>
        </p:spPr>
        <p:txBody>
          <a:bodyPr anchor="t" rtlCol="false" tIns="0" lIns="0" bIns="0" rIns="0">
            <a:spAutoFit/>
          </a:bodyPr>
          <a:lstStyle/>
          <a:p>
            <a:pPr>
              <a:lnSpc>
                <a:spcPts val="2404"/>
              </a:lnSpc>
            </a:pPr>
            <a:r>
              <a:rPr lang="en-US" sz="2404" spc="240">
                <a:solidFill>
                  <a:srgbClr val="362D25"/>
                </a:solidFill>
                <a:latin typeface="Montserrat Classic"/>
              </a:rPr>
              <a:t>HOW TO DO A SIMPLE SELF MASSAGE - ABHYANGA</a:t>
            </a:r>
          </a:p>
          <a:p>
            <a:pPr>
              <a:lnSpc>
                <a:spcPts val="2404"/>
              </a:lnSpc>
            </a:pPr>
          </a:p>
        </p:txBody>
      </p:sp>
      <p:sp>
        <p:nvSpPr>
          <p:cNvPr name="AutoShape 12" id="12"/>
          <p:cNvSpPr/>
          <p:nvPr/>
        </p:nvSpPr>
        <p:spPr>
          <a:xfrm rot="-5400000">
            <a:off x="4427037" y="8996208"/>
            <a:ext cx="1072981" cy="0"/>
          </a:xfrm>
          <a:prstGeom prst="line">
            <a:avLst/>
          </a:prstGeom>
          <a:ln cap="rnd" w="19050">
            <a:solidFill>
              <a:srgbClr val="000000"/>
            </a:solidFill>
            <a:prstDash val="solid"/>
            <a:headEnd type="none" len="sm" w="sm"/>
            <a:tailEnd type="none" len="sm" w="sm"/>
          </a:ln>
        </p:spPr>
      </p:sp>
      <p:sp>
        <p:nvSpPr>
          <p:cNvPr name="TextBox 13" id="13"/>
          <p:cNvSpPr txBox="true"/>
          <p:nvPr/>
        </p:nvSpPr>
        <p:spPr>
          <a:xfrm rot="0">
            <a:off x="3039890" y="8799358"/>
            <a:ext cx="1306561" cy="469900"/>
          </a:xfrm>
          <a:prstGeom prst="rect">
            <a:avLst/>
          </a:prstGeom>
        </p:spPr>
        <p:txBody>
          <a:bodyPr anchor="t" rtlCol="false" tIns="0" lIns="0" bIns="0" rIns="0">
            <a:spAutoFit/>
          </a:bodyPr>
          <a:lstStyle/>
          <a:p>
            <a:pPr algn="r">
              <a:lnSpc>
                <a:spcPts val="3500"/>
              </a:lnSpc>
            </a:pPr>
            <a:r>
              <a:rPr lang="en-US" sz="3500">
                <a:solidFill>
                  <a:srgbClr val="010101"/>
                </a:solidFill>
                <a:latin typeface="Montserrat Bold"/>
              </a:rPr>
              <a:t>04</a:t>
            </a:r>
          </a:p>
        </p:txBody>
      </p:sp>
      <p:sp>
        <p:nvSpPr>
          <p:cNvPr name="TextBox 14" id="14"/>
          <p:cNvSpPr txBox="true"/>
          <p:nvPr/>
        </p:nvSpPr>
        <p:spPr>
          <a:xfrm rot="0">
            <a:off x="5506453" y="8620965"/>
            <a:ext cx="5553979" cy="921259"/>
          </a:xfrm>
          <a:prstGeom prst="rect">
            <a:avLst/>
          </a:prstGeom>
        </p:spPr>
        <p:txBody>
          <a:bodyPr anchor="t" rtlCol="false" tIns="0" lIns="0" bIns="0" rIns="0">
            <a:spAutoFit/>
          </a:bodyPr>
          <a:lstStyle/>
          <a:p>
            <a:pPr>
              <a:lnSpc>
                <a:spcPts val="2404"/>
              </a:lnSpc>
            </a:pPr>
            <a:r>
              <a:rPr lang="en-US" sz="2404" spc="240">
                <a:solidFill>
                  <a:srgbClr val="362D25"/>
                </a:solidFill>
                <a:latin typeface="Montserrat Classic"/>
              </a:rPr>
              <a:t>NATURAL REMEDIES FOR COMMON IMBALANCES</a:t>
            </a:r>
          </a:p>
          <a:p>
            <a:pPr>
              <a:lnSpc>
                <a:spcPts val="2404"/>
              </a:lnSpc>
            </a:pPr>
          </a:p>
        </p:txBody>
      </p:sp>
    </p:spTree>
  </p:cSld>
  <p:clrMapOvr>
    <a:masterClrMapping/>
  </p:clrMapOvr>
</p:sld>
</file>

<file path=ppt/slides/slide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2846358" y="4497702"/>
            <a:ext cx="15441642" cy="1491621"/>
          </a:xfrm>
          <a:prstGeom prst="rect">
            <a:avLst/>
          </a:prstGeom>
        </p:spPr>
        <p:txBody>
          <a:bodyPr anchor="t" rtlCol="false" tIns="0" lIns="0" bIns="0" rIns="0">
            <a:spAutoFit/>
          </a:bodyPr>
          <a:lstStyle/>
          <a:p>
            <a:pPr>
              <a:lnSpc>
                <a:spcPts val="11100"/>
              </a:lnSpc>
            </a:pPr>
            <a:r>
              <a:rPr lang="en-US" sz="11100">
                <a:solidFill>
                  <a:srgbClr val="010101"/>
                </a:solidFill>
                <a:latin typeface="Montserrat Classic"/>
              </a:rPr>
              <a:t>WHAT IS HEALTH?</a:t>
            </a:r>
          </a:p>
        </p:txBody>
      </p:sp>
    </p:spTree>
  </p:cSld>
  <p:clrMapOvr>
    <a:masterClrMapping/>
  </p:clrMapOvr>
</p:sld>
</file>

<file path=ppt/slides/slide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5400000">
            <a:off x="2039368" y="4669359"/>
            <a:ext cx="929232" cy="0"/>
          </a:xfrm>
          <a:prstGeom prst="line">
            <a:avLst/>
          </a:prstGeom>
          <a:ln cap="rnd" w="19050">
            <a:solidFill>
              <a:srgbClr val="000000"/>
            </a:solidFill>
            <a:prstDash val="solid"/>
            <a:headEnd type="none" len="sm" w="sm"/>
            <a:tailEnd type="none" len="sm" w="sm"/>
          </a:ln>
        </p:spPr>
      </p:sp>
      <p:sp>
        <p:nvSpPr>
          <p:cNvPr name="TextBox 3" id="3"/>
          <p:cNvSpPr txBox="true"/>
          <p:nvPr/>
        </p:nvSpPr>
        <p:spPr>
          <a:xfrm rot="0">
            <a:off x="3201633" y="3502025"/>
            <a:ext cx="13558573" cy="3063876"/>
          </a:xfrm>
          <a:prstGeom prst="rect">
            <a:avLst/>
          </a:prstGeom>
        </p:spPr>
        <p:txBody>
          <a:bodyPr anchor="t" rtlCol="false" tIns="0" lIns="0" bIns="0" rIns="0">
            <a:spAutoFit/>
          </a:bodyPr>
          <a:lstStyle/>
          <a:p>
            <a:pPr>
              <a:lnSpc>
                <a:spcPts val="4000"/>
              </a:lnSpc>
            </a:pPr>
            <a:r>
              <a:rPr lang="en-US" sz="4000">
                <a:solidFill>
                  <a:srgbClr val="010101"/>
                </a:solidFill>
                <a:latin typeface="Montserrat Classic"/>
              </a:rPr>
              <a:t>According to Sushruta, the definition of a healthy person is "one who has balanced doshas, balanced agni, properly formed dhatus, proper elimination of waste products, all bodily functions are proper, and whose soul, mind, and five senses are in bliss."</a:t>
            </a:r>
          </a:p>
          <a:p>
            <a:pPr>
              <a:lnSpc>
                <a:spcPts val="4000"/>
              </a:lnSpc>
            </a:pPr>
          </a:p>
        </p:txBody>
      </p:sp>
    </p:spTree>
  </p:cSld>
  <p:clrMapOvr>
    <a:masterClrMapping/>
  </p:clrMapOvr>
</p:sld>
</file>

<file path=ppt/slides/slide8.xml><?xml version="1.0" encoding="utf-8"?>
<p:sld xmlns:p="http://schemas.openxmlformats.org/presentationml/2006/main" xmlns:a="http://schemas.openxmlformats.org/drawingml/2006/main">
  <p:cSld>
    <p:bg>
      <p:bgPr>
        <a:solidFill>
          <a:srgbClr val="E7DFD4"/>
        </a:solidFill>
      </p:bgPr>
    </p:bg>
    <p:spTree>
      <p:nvGrpSpPr>
        <p:cNvPr id="1" name=""/>
        <p:cNvGrpSpPr/>
        <p:nvPr/>
      </p:nvGrpSpPr>
      <p:grpSpPr>
        <a:xfrm>
          <a:off x="0" y="0"/>
          <a:ext cx="0" cy="0"/>
          <a:chOff x="0" y="0"/>
          <a:chExt cx="0" cy="0"/>
        </a:xfrm>
      </p:grpSpPr>
      <p:sp>
        <p:nvSpPr>
          <p:cNvPr name="AutoShape 2" id="2"/>
          <p:cNvSpPr/>
          <p:nvPr/>
        </p:nvSpPr>
        <p:spPr>
          <a:xfrm rot="-5399999">
            <a:off x="6645138" y="6073136"/>
            <a:ext cx="4978674" cy="0"/>
          </a:xfrm>
          <a:prstGeom prst="line">
            <a:avLst/>
          </a:prstGeom>
          <a:ln cap="rnd" w="19050">
            <a:solidFill>
              <a:srgbClr val="000000"/>
            </a:solidFill>
            <a:prstDash val="solid"/>
            <a:headEnd type="none" len="sm" w="sm"/>
            <a:tailEnd type="none" len="sm" w="sm"/>
          </a:ln>
        </p:spPr>
      </p:sp>
      <p:grpSp>
        <p:nvGrpSpPr>
          <p:cNvPr name="Group 3" id="3"/>
          <p:cNvGrpSpPr/>
          <p:nvPr/>
        </p:nvGrpSpPr>
        <p:grpSpPr>
          <a:xfrm rot="0">
            <a:off x="1579182" y="3316130"/>
            <a:ext cx="5533061" cy="5533061"/>
            <a:chOff x="0" y="0"/>
            <a:chExt cx="812800" cy="812800"/>
          </a:xfrm>
        </p:grpSpPr>
        <p:sp>
          <p:nvSpPr>
            <p:cNvPr name="Freeform 4" id="4"/>
            <p:cNvSpPr/>
            <p:nvPr/>
          </p:nvSpPr>
          <p:spPr>
            <a:xfrm>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7A7"/>
            </a:solidFill>
          </p:spPr>
        </p:sp>
        <p:sp>
          <p:nvSpPr>
            <p:cNvPr name="TextBox 5" id="5"/>
            <p:cNvSpPr txBox="true"/>
            <p:nvPr/>
          </p:nvSpPr>
          <p:spPr>
            <a:xfrm>
              <a:off x="76200" y="114300"/>
              <a:ext cx="660400" cy="622300"/>
            </a:xfrm>
            <a:prstGeom prst="rect">
              <a:avLst/>
            </a:prstGeom>
          </p:spPr>
          <p:txBody>
            <a:bodyPr anchor="ctr" rtlCol="false" tIns="50800" lIns="50800" bIns="50800" rIns="50800"/>
            <a:lstStyle/>
            <a:p>
              <a:pPr algn="ctr">
                <a:lnSpc>
                  <a:spcPts val="2404"/>
                </a:lnSpc>
              </a:pPr>
            </a:p>
          </p:txBody>
        </p:sp>
      </p:grpSp>
      <p:sp>
        <p:nvSpPr>
          <p:cNvPr name="TextBox 6" id="6"/>
          <p:cNvSpPr txBox="true"/>
          <p:nvPr/>
        </p:nvSpPr>
        <p:spPr>
          <a:xfrm rot="0">
            <a:off x="9610725" y="3450457"/>
            <a:ext cx="6727349" cy="1144905"/>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KAPHA - Heavy, Stable, Slow, Dense</a:t>
            </a:r>
          </a:p>
        </p:txBody>
      </p:sp>
      <p:sp>
        <p:nvSpPr>
          <p:cNvPr name="TextBox 7" id="7"/>
          <p:cNvSpPr txBox="true"/>
          <p:nvPr/>
        </p:nvSpPr>
        <p:spPr>
          <a:xfrm rot="0">
            <a:off x="1968725" y="1434558"/>
            <a:ext cx="14371282" cy="847089"/>
          </a:xfrm>
          <a:prstGeom prst="rect">
            <a:avLst/>
          </a:prstGeom>
        </p:spPr>
        <p:txBody>
          <a:bodyPr anchor="t" rtlCol="false" tIns="0" lIns="0" bIns="0" rIns="0">
            <a:spAutoFit/>
          </a:bodyPr>
          <a:lstStyle/>
          <a:p>
            <a:pPr algn="ctr">
              <a:lnSpc>
                <a:spcPts val="6890"/>
              </a:lnSpc>
            </a:pPr>
            <a:r>
              <a:rPr lang="en-US" sz="5300" spc="-159">
                <a:solidFill>
                  <a:srgbClr val="362D25"/>
                </a:solidFill>
                <a:latin typeface="Montserrat Classic"/>
              </a:rPr>
              <a:t>Follow an Ayurvedic Clock</a:t>
            </a:r>
          </a:p>
        </p:txBody>
      </p:sp>
      <p:sp>
        <p:nvSpPr>
          <p:cNvPr name="TextBox 8" id="8"/>
          <p:cNvSpPr txBox="true"/>
          <p:nvPr/>
        </p:nvSpPr>
        <p:spPr>
          <a:xfrm rot="0">
            <a:off x="9612658" y="4954481"/>
            <a:ext cx="6727349" cy="1534795"/>
          </a:xfrm>
          <a:prstGeom prst="rect">
            <a:avLst/>
          </a:prstGeom>
        </p:spPr>
        <p:txBody>
          <a:bodyPr anchor="t" rtlCol="false" tIns="0" lIns="0" bIns="0" rIns="0">
            <a:spAutoFit/>
          </a:bodyPr>
          <a:lstStyle/>
          <a:p>
            <a:pPr>
              <a:lnSpc>
                <a:spcPts val="4159"/>
              </a:lnSpc>
            </a:pPr>
            <a:r>
              <a:rPr lang="en-US" sz="2599" spc="64">
                <a:solidFill>
                  <a:srgbClr val="000000"/>
                </a:solidFill>
                <a:latin typeface="Montserrat"/>
              </a:rPr>
              <a:t>6-10 AM - the best time to do exercise to dispel the heaviness from you body. </a:t>
            </a:r>
          </a:p>
          <a:p>
            <a:pPr>
              <a:lnSpc>
                <a:spcPts val="4159"/>
              </a:lnSpc>
            </a:pPr>
          </a:p>
        </p:txBody>
      </p:sp>
      <p:sp>
        <p:nvSpPr>
          <p:cNvPr name="AutoShape 9" id="9"/>
          <p:cNvSpPr/>
          <p:nvPr/>
        </p:nvSpPr>
        <p:spPr>
          <a:xfrm rot="-9053042">
            <a:off x="1811174" y="5400635"/>
            <a:ext cx="2705475" cy="0"/>
          </a:xfrm>
          <a:prstGeom prst="line">
            <a:avLst/>
          </a:prstGeom>
          <a:ln cap="flat" w="47625">
            <a:solidFill>
              <a:srgbClr val="E7DFD4"/>
            </a:solidFill>
            <a:prstDash val="solid"/>
            <a:headEnd type="none" len="sm" w="sm"/>
            <a:tailEnd type="none" len="sm" w="sm"/>
          </a:ln>
        </p:spPr>
      </p:sp>
      <p:sp>
        <p:nvSpPr>
          <p:cNvPr name="AutoShape 10" id="10"/>
          <p:cNvSpPr/>
          <p:nvPr/>
        </p:nvSpPr>
        <p:spPr>
          <a:xfrm rot="-1781835">
            <a:off x="4191421" y="5412472"/>
            <a:ext cx="2705475" cy="0"/>
          </a:xfrm>
          <a:prstGeom prst="line">
            <a:avLst/>
          </a:prstGeom>
          <a:ln cap="flat" w="47625">
            <a:solidFill>
              <a:srgbClr val="E7DFD4"/>
            </a:solidFill>
            <a:prstDash val="solid"/>
            <a:headEnd type="none" len="sm" w="sm"/>
            <a:tailEnd type="none" len="sm" w="sm"/>
          </a:ln>
        </p:spPr>
      </p:sp>
      <p:sp>
        <p:nvSpPr>
          <p:cNvPr name="AutoShape 11" id="11"/>
          <p:cNvSpPr/>
          <p:nvPr/>
        </p:nvSpPr>
        <p:spPr>
          <a:xfrm rot="-5400000">
            <a:off x="3028374" y="7456064"/>
            <a:ext cx="2705475" cy="0"/>
          </a:xfrm>
          <a:prstGeom prst="line">
            <a:avLst/>
          </a:prstGeom>
          <a:ln cap="flat" w="47625">
            <a:solidFill>
              <a:srgbClr val="E7DFD4"/>
            </a:solidFill>
            <a:prstDash val="solid"/>
            <a:headEnd type="none" len="sm" w="sm"/>
            <a:tailEnd type="none" len="sm" w="sm"/>
          </a:ln>
        </p:spPr>
      </p:sp>
      <p:sp>
        <p:nvSpPr>
          <p:cNvPr name="TextBox 12" id="12"/>
          <p:cNvSpPr txBox="true"/>
          <p:nvPr/>
        </p:nvSpPr>
        <p:spPr>
          <a:xfrm rot="0">
            <a:off x="2180484" y="6432126"/>
            <a:ext cx="1710090" cy="1047750"/>
          </a:xfrm>
          <a:prstGeom prst="rect">
            <a:avLst/>
          </a:prstGeom>
        </p:spPr>
        <p:txBody>
          <a:bodyPr anchor="t" rtlCol="false" tIns="0" lIns="0" bIns="0" rIns="0">
            <a:spAutoFit/>
          </a:bodyPr>
          <a:lstStyle/>
          <a:p>
            <a:pPr algn="ctr">
              <a:lnSpc>
                <a:spcPts val="4200"/>
              </a:lnSpc>
            </a:pPr>
            <a:r>
              <a:rPr lang="en-US" sz="3000" spc="-30">
                <a:solidFill>
                  <a:srgbClr val="000000"/>
                </a:solidFill>
                <a:latin typeface="Montserrat Bold"/>
              </a:rPr>
              <a:t>KAPHA</a:t>
            </a:r>
          </a:p>
          <a:p>
            <a:pPr algn="ctr">
              <a:lnSpc>
                <a:spcPts val="4200"/>
              </a:lnSpc>
            </a:pPr>
            <a:r>
              <a:rPr lang="en-US" sz="3000" spc="-30">
                <a:solidFill>
                  <a:srgbClr val="000000"/>
                </a:solidFill>
                <a:latin typeface="Montserrat Bold"/>
              </a:rPr>
              <a:t>6-10</a:t>
            </a:r>
          </a:p>
        </p:txBody>
      </p:sp>
      <p:sp>
        <p:nvSpPr>
          <p:cNvPr name="TextBox 13" id="13"/>
          <p:cNvSpPr txBox="true"/>
          <p:nvPr/>
        </p:nvSpPr>
        <p:spPr>
          <a:xfrm rot="0">
            <a:off x="9610725" y="6899775"/>
            <a:ext cx="6727349" cy="487045"/>
          </a:xfrm>
          <a:prstGeom prst="rect">
            <a:avLst/>
          </a:prstGeom>
        </p:spPr>
        <p:txBody>
          <a:bodyPr anchor="t" rtlCol="false" tIns="0" lIns="0" bIns="0" rIns="0">
            <a:spAutoFit/>
          </a:bodyPr>
          <a:lstStyle/>
          <a:p>
            <a:pPr>
              <a:lnSpc>
                <a:spcPts val="4159"/>
              </a:lnSpc>
            </a:pPr>
            <a:r>
              <a:rPr lang="en-US" sz="2599" spc="64">
                <a:solidFill>
                  <a:srgbClr val="000000"/>
                </a:solidFill>
                <a:latin typeface="Montserrat"/>
              </a:rPr>
              <a:t>6-10 PM - eat a light dinner</a:t>
            </a:r>
          </a:p>
        </p:txBody>
      </p:sp>
    </p:spTree>
  </p:cSld>
  <p:clrMapOvr>
    <a:masterClrMapping/>
  </p:clrMapOvr>
</p:sld>
</file>

<file path=ppt/slides/slide9.xml><?xml version="1.0" encoding="utf-8"?>
<p:sld xmlns:p="http://schemas.openxmlformats.org/presentationml/2006/main" xmlns:a="http://schemas.openxmlformats.org/drawingml/2006/main">
  <p:cSld>
    <p:bg>
      <p:bgPr>
        <a:solidFill>
          <a:srgbClr val="E7DFD4"/>
        </a:solidFill>
      </p:bgPr>
    </p:bg>
    <p:spTree>
      <p:nvGrpSpPr>
        <p:cNvPr id="1" name=""/>
        <p:cNvGrpSpPr/>
        <p:nvPr/>
      </p:nvGrpSpPr>
      <p:grpSpPr>
        <a:xfrm>
          <a:off x="0" y="0"/>
          <a:ext cx="0" cy="0"/>
          <a:chOff x="0" y="0"/>
          <a:chExt cx="0" cy="0"/>
        </a:xfrm>
      </p:grpSpPr>
      <p:sp>
        <p:nvSpPr>
          <p:cNvPr name="AutoShape 2" id="2"/>
          <p:cNvSpPr/>
          <p:nvPr/>
        </p:nvSpPr>
        <p:spPr>
          <a:xfrm rot="-5399999">
            <a:off x="6645138" y="6073136"/>
            <a:ext cx="4978674" cy="0"/>
          </a:xfrm>
          <a:prstGeom prst="line">
            <a:avLst/>
          </a:prstGeom>
          <a:ln cap="rnd" w="19050">
            <a:solidFill>
              <a:srgbClr val="000000"/>
            </a:solidFill>
            <a:prstDash val="solid"/>
            <a:headEnd type="none" len="sm" w="sm"/>
            <a:tailEnd type="none" len="sm" w="sm"/>
          </a:ln>
        </p:spPr>
      </p:sp>
      <p:grpSp>
        <p:nvGrpSpPr>
          <p:cNvPr name="Group 3" id="3"/>
          <p:cNvGrpSpPr/>
          <p:nvPr/>
        </p:nvGrpSpPr>
        <p:grpSpPr>
          <a:xfrm rot="0">
            <a:off x="1579182" y="3316130"/>
            <a:ext cx="5533061" cy="5533061"/>
            <a:chOff x="0" y="0"/>
            <a:chExt cx="812800" cy="812800"/>
          </a:xfrm>
        </p:grpSpPr>
        <p:sp>
          <p:nvSpPr>
            <p:cNvPr name="Freeform 4" id="4"/>
            <p:cNvSpPr/>
            <p:nvPr/>
          </p:nvSpPr>
          <p:spPr>
            <a:xfrm>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7A7"/>
            </a:solidFill>
          </p:spPr>
        </p:sp>
        <p:sp>
          <p:nvSpPr>
            <p:cNvPr name="TextBox 5" id="5"/>
            <p:cNvSpPr txBox="true"/>
            <p:nvPr/>
          </p:nvSpPr>
          <p:spPr>
            <a:xfrm>
              <a:off x="76200" y="114300"/>
              <a:ext cx="660400" cy="622300"/>
            </a:xfrm>
            <a:prstGeom prst="rect">
              <a:avLst/>
            </a:prstGeom>
          </p:spPr>
          <p:txBody>
            <a:bodyPr anchor="ctr" rtlCol="false" tIns="50800" lIns="50800" bIns="50800" rIns="50800"/>
            <a:lstStyle/>
            <a:p>
              <a:pPr algn="ctr">
                <a:lnSpc>
                  <a:spcPts val="2404"/>
                </a:lnSpc>
              </a:pPr>
            </a:p>
          </p:txBody>
        </p:sp>
      </p:grpSp>
      <p:sp>
        <p:nvSpPr>
          <p:cNvPr name="TextBox 6" id="6"/>
          <p:cNvSpPr txBox="true"/>
          <p:nvPr/>
        </p:nvSpPr>
        <p:spPr>
          <a:xfrm rot="0">
            <a:off x="9610725" y="3686251"/>
            <a:ext cx="6727349" cy="563880"/>
          </a:xfrm>
          <a:prstGeom prst="rect">
            <a:avLst/>
          </a:prstGeom>
        </p:spPr>
        <p:txBody>
          <a:bodyPr anchor="t" rtlCol="false" tIns="0" lIns="0" bIns="0" rIns="0">
            <a:spAutoFit/>
          </a:bodyPr>
          <a:lstStyle/>
          <a:p>
            <a:pPr>
              <a:lnSpc>
                <a:spcPts val="4620"/>
              </a:lnSpc>
            </a:pPr>
            <a:r>
              <a:rPr lang="en-US" sz="3300" spc="-33">
                <a:solidFill>
                  <a:srgbClr val="000000"/>
                </a:solidFill>
                <a:latin typeface="Montserrat Bold"/>
              </a:rPr>
              <a:t>PITA - Hot &amp; Energetic</a:t>
            </a:r>
          </a:p>
        </p:txBody>
      </p:sp>
      <p:sp>
        <p:nvSpPr>
          <p:cNvPr name="TextBox 7" id="7"/>
          <p:cNvSpPr txBox="true"/>
          <p:nvPr/>
        </p:nvSpPr>
        <p:spPr>
          <a:xfrm rot="0">
            <a:off x="1968725" y="1434558"/>
            <a:ext cx="14371282" cy="847089"/>
          </a:xfrm>
          <a:prstGeom prst="rect">
            <a:avLst/>
          </a:prstGeom>
        </p:spPr>
        <p:txBody>
          <a:bodyPr anchor="t" rtlCol="false" tIns="0" lIns="0" bIns="0" rIns="0">
            <a:spAutoFit/>
          </a:bodyPr>
          <a:lstStyle/>
          <a:p>
            <a:pPr algn="ctr">
              <a:lnSpc>
                <a:spcPts val="6890"/>
              </a:lnSpc>
            </a:pPr>
            <a:r>
              <a:rPr lang="en-US" sz="5300" spc="-159">
                <a:solidFill>
                  <a:srgbClr val="362D25"/>
                </a:solidFill>
                <a:latin typeface="Montserrat Classic"/>
              </a:rPr>
              <a:t>Follow an Ayurvedic Clock</a:t>
            </a:r>
          </a:p>
        </p:txBody>
      </p:sp>
      <p:sp>
        <p:nvSpPr>
          <p:cNvPr name="TextBox 8" id="8"/>
          <p:cNvSpPr txBox="true"/>
          <p:nvPr/>
        </p:nvSpPr>
        <p:spPr>
          <a:xfrm rot="0">
            <a:off x="9612658" y="4954481"/>
            <a:ext cx="6727349" cy="487045"/>
          </a:xfrm>
          <a:prstGeom prst="rect">
            <a:avLst/>
          </a:prstGeom>
        </p:spPr>
        <p:txBody>
          <a:bodyPr anchor="t" rtlCol="false" tIns="0" lIns="0" bIns="0" rIns="0">
            <a:spAutoFit/>
          </a:bodyPr>
          <a:lstStyle/>
          <a:p>
            <a:pPr>
              <a:lnSpc>
                <a:spcPts val="4159"/>
              </a:lnSpc>
            </a:pPr>
            <a:r>
              <a:rPr lang="en-US" sz="2599" spc="64">
                <a:solidFill>
                  <a:srgbClr val="000000"/>
                </a:solidFill>
                <a:latin typeface="Montserrat"/>
              </a:rPr>
              <a:t>Midday - eat your biggest meal </a:t>
            </a:r>
          </a:p>
        </p:txBody>
      </p:sp>
      <p:sp>
        <p:nvSpPr>
          <p:cNvPr name="AutoShape 9" id="9"/>
          <p:cNvSpPr/>
          <p:nvPr/>
        </p:nvSpPr>
        <p:spPr>
          <a:xfrm rot="-9053042">
            <a:off x="1811174" y="5400635"/>
            <a:ext cx="2705475" cy="0"/>
          </a:xfrm>
          <a:prstGeom prst="line">
            <a:avLst/>
          </a:prstGeom>
          <a:ln cap="flat" w="47625">
            <a:solidFill>
              <a:srgbClr val="E7DFD4"/>
            </a:solidFill>
            <a:prstDash val="solid"/>
            <a:headEnd type="none" len="sm" w="sm"/>
            <a:tailEnd type="none" len="sm" w="sm"/>
          </a:ln>
        </p:spPr>
      </p:sp>
      <p:sp>
        <p:nvSpPr>
          <p:cNvPr name="AutoShape 10" id="10"/>
          <p:cNvSpPr/>
          <p:nvPr/>
        </p:nvSpPr>
        <p:spPr>
          <a:xfrm rot="-1781835">
            <a:off x="4191421" y="5412472"/>
            <a:ext cx="2705475" cy="0"/>
          </a:xfrm>
          <a:prstGeom prst="line">
            <a:avLst/>
          </a:prstGeom>
          <a:ln cap="flat" w="47625">
            <a:solidFill>
              <a:srgbClr val="E7DFD4"/>
            </a:solidFill>
            <a:prstDash val="solid"/>
            <a:headEnd type="none" len="sm" w="sm"/>
            <a:tailEnd type="none" len="sm" w="sm"/>
          </a:ln>
        </p:spPr>
      </p:sp>
      <p:sp>
        <p:nvSpPr>
          <p:cNvPr name="AutoShape 11" id="11"/>
          <p:cNvSpPr/>
          <p:nvPr/>
        </p:nvSpPr>
        <p:spPr>
          <a:xfrm rot="-5400000">
            <a:off x="3028374" y="7456064"/>
            <a:ext cx="2705475" cy="0"/>
          </a:xfrm>
          <a:prstGeom prst="line">
            <a:avLst/>
          </a:prstGeom>
          <a:ln cap="flat" w="47625">
            <a:solidFill>
              <a:srgbClr val="E7DFD4"/>
            </a:solidFill>
            <a:prstDash val="solid"/>
            <a:headEnd type="none" len="sm" w="sm"/>
            <a:tailEnd type="none" len="sm" w="sm"/>
          </a:ln>
        </p:spPr>
      </p:sp>
      <p:sp>
        <p:nvSpPr>
          <p:cNvPr name="TextBox 12" id="12"/>
          <p:cNvSpPr txBox="true"/>
          <p:nvPr/>
        </p:nvSpPr>
        <p:spPr>
          <a:xfrm rot="0">
            <a:off x="2180484" y="6432126"/>
            <a:ext cx="1710090" cy="1047750"/>
          </a:xfrm>
          <a:prstGeom prst="rect">
            <a:avLst/>
          </a:prstGeom>
        </p:spPr>
        <p:txBody>
          <a:bodyPr anchor="t" rtlCol="false" tIns="0" lIns="0" bIns="0" rIns="0">
            <a:spAutoFit/>
          </a:bodyPr>
          <a:lstStyle/>
          <a:p>
            <a:pPr algn="ctr">
              <a:lnSpc>
                <a:spcPts val="4200"/>
              </a:lnSpc>
            </a:pPr>
            <a:r>
              <a:rPr lang="en-US" sz="3000" spc="-30">
                <a:solidFill>
                  <a:srgbClr val="000000"/>
                </a:solidFill>
                <a:latin typeface="Montserrat Bold"/>
              </a:rPr>
              <a:t>KAPHA</a:t>
            </a:r>
          </a:p>
          <a:p>
            <a:pPr algn="ctr">
              <a:lnSpc>
                <a:spcPts val="4200"/>
              </a:lnSpc>
            </a:pPr>
            <a:r>
              <a:rPr lang="en-US" sz="3000" spc="-30">
                <a:solidFill>
                  <a:srgbClr val="000000"/>
                </a:solidFill>
                <a:latin typeface="Montserrat Bold"/>
              </a:rPr>
              <a:t>6-10</a:t>
            </a:r>
          </a:p>
        </p:txBody>
      </p:sp>
      <p:sp>
        <p:nvSpPr>
          <p:cNvPr name="TextBox 13" id="13"/>
          <p:cNvSpPr txBox="true"/>
          <p:nvPr/>
        </p:nvSpPr>
        <p:spPr>
          <a:xfrm rot="0">
            <a:off x="9610725" y="5674254"/>
            <a:ext cx="6727349" cy="1534795"/>
          </a:xfrm>
          <a:prstGeom prst="rect">
            <a:avLst/>
          </a:prstGeom>
        </p:spPr>
        <p:txBody>
          <a:bodyPr anchor="t" rtlCol="false" tIns="0" lIns="0" bIns="0" rIns="0">
            <a:spAutoFit/>
          </a:bodyPr>
          <a:lstStyle/>
          <a:p>
            <a:pPr>
              <a:lnSpc>
                <a:spcPts val="4159"/>
              </a:lnSpc>
            </a:pPr>
            <a:r>
              <a:rPr lang="en-US" sz="2599" spc="64">
                <a:solidFill>
                  <a:srgbClr val="000000"/>
                </a:solidFill>
                <a:latin typeface="Montserrat"/>
              </a:rPr>
              <a:t>Night - internal rebuilding and cleansing </a:t>
            </a:r>
          </a:p>
          <a:p>
            <a:pPr>
              <a:lnSpc>
                <a:spcPts val="4159"/>
              </a:lnSpc>
            </a:pPr>
          </a:p>
        </p:txBody>
      </p:sp>
      <p:sp>
        <p:nvSpPr>
          <p:cNvPr name="TextBox 14" id="14"/>
          <p:cNvSpPr txBox="true"/>
          <p:nvPr/>
        </p:nvSpPr>
        <p:spPr>
          <a:xfrm rot="0">
            <a:off x="3490668" y="4192981"/>
            <a:ext cx="1710090" cy="1047750"/>
          </a:xfrm>
          <a:prstGeom prst="rect">
            <a:avLst/>
          </a:prstGeom>
        </p:spPr>
        <p:txBody>
          <a:bodyPr anchor="t" rtlCol="false" tIns="0" lIns="0" bIns="0" rIns="0">
            <a:spAutoFit/>
          </a:bodyPr>
          <a:lstStyle/>
          <a:p>
            <a:pPr algn="ctr">
              <a:lnSpc>
                <a:spcPts val="4200"/>
              </a:lnSpc>
            </a:pPr>
            <a:r>
              <a:rPr lang="en-US" sz="3000" spc="-30">
                <a:solidFill>
                  <a:srgbClr val="000000"/>
                </a:solidFill>
                <a:latin typeface="Montserrat Bold"/>
              </a:rPr>
              <a:t>PITA</a:t>
            </a:r>
          </a:p>
          <a:p>
            <a:pPr algn="ctr">
              <a:lnSpc>
                <a:spcPts val="4200"/>
              </a:lnSpc>
            </a:pPr>
            <a:r>
              <a:rPr lang="en-US" sz="3000" spc="-30">
                <a:solidFill>
                  <a:srgbClr val="000000"/>
                </a:solidFill>
                <a:latin typeface="Montserrat Bold"/>
              </a:rPr>
              <a:t>10-2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DAFD8Q_ID6s</dc:identifier>
  <dcterms:modified xsi:type="dcterms:W3CDTF">2011-08-01T06:04:30Z</dcterms:modified>
  <cp:revision>1</cp:revision>
  <dc:title>Ayurveda for Daily Life. 01</dc:title>
</cp:coreProperties>
</file>